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autoCompressPictures="0" bookmarkIdSeed="2">
  <p:sldMasterIdLst>
    <p:sldMasterId id="2147483649" r:id="rId1"/>
  </p:sldMasterIdLst>
  <p:notesMasterIdLst>
    <p:notesMasterId r:id="rId62"/>
  </p:notesMasterIdLst>
  <p:handoutMasterIdLst>
    <p:handoutMasterId r:id="rId63"/>
  </p:handoutMasterIdLst>
  <p:sldIdLst>
    <p:sldId id="256" r:id="rId2"/>
    <p:sldId id="622" r:id="rId3"/>
    <p:sldId id="744" r:id="rId4"/>
    <p:sldId id="749" r:id="rId5"/>
    <p:sldId id="738" r:id="rId6"/>
    <p:sldId id="737" r:id="rId7"/>
    <p:sldId id="745" r:id="rId8"/>
    <p:sldId id="748" r:id="rId9"/>
    <p:sldId id="746" r:id="rId10"/>
    <p:sldId id="784" r:id="rId11"/>
    <p:sldId id="770" r:id="rId12"/>
    <p:sldId id="736" r:id="rId13"/>
    <p:sldId id="753" r:id="rId14"/>
    <p:sldId id="742" r:id="rId15"/>
    <p:sldId id="739" r:id="rId16"/>
    <p:sldId id="741" r:id="rId17"/>
    <p:sldId id="750" r:id="rId18"/>
    <p:sldId id="740" r:id="rId19"/>
    <p:sldId id="786" r:id="rId20"/>
    <p:sldId id="754" r:id="rId21"/>
    <p:sldId id="751" r:id="rId22"/>
    <p:sldId id="785" r:id="rId23"/>
    <p:sldId id="787" r:id="rId24"/>
    <p:sldId id="791" r:id="rId25"/>
    <p:sldId id="780" r:id="rId26"/>
    <p:sldId id="789" r:id="rId27"/>
    <p:sldId id="757" r:id="rId28"/>
    <p:sldId id="796" r:id="rId29"/>
    <p:sldId id="794" r:id="rId30"/>
    <p:sldId id="795" r:id="rId31"/>
    <p:sldId id="793" r:id="rId32"/>
    <p:sldId id="797" r:id="rId33"/>
    <p:sldId id="792" r:id="rId34"/>
    <p:sldId id="766" r:id="rId35"/>
    <p:sldId id="773" r:id="rId36"/>
    <p:sldId id="767" r:id="rId37"/>
    <p:sldId id="778" r:id="rId38"/>
    <p:sldId id="768" r:id="rId39"/>
    <p:sldId id="777" r:id="rId40"/>
    <p:sldId id="715" r:id="rId41"/>
    <p:sldId id="771" r:id="rId42"/>
    <p:sldId id="802" r:id="rId43"/>
    <p:sldId id="803" r:id="rId44"/>
    <p:sldId id="772" r:id="rId45"/>
    <p:sldId id="762" r:id="rId46"/>
    <p:sldId id="798" r:id="rId47"/>
    <p:sldId id="800" r:id="rId48"/>
    <p:sldId id="804" r:id="rId49"/>
    <p:sldId id="811" r:id="rId50"/>
    <p:sldId id="763" r:id="rId51"/>
    <p:sldId id="776" r:id="rId52"/>
    <p:sldId id="779" r:id="rId53"/>
    <p:sldId id="805" r:id="rId54"/>
    <p:sldId id="806" r:id="rId55"/>
    <p:sldId id="807" r:id="rId56"/>
    <p:sldId id="471" r:id="rId57"/>
    <p:sldId id="774" r:id="rId58"/>
    <p:sldId id="810" r:id="rId59"/>
    <p:sldId id="812" r:id="rId60"/>
    <p:sldId id="813" r:id="rId61"/>
  </p:sldIdLst>
  <p:sldSz cx="9144000" cy="6858000" type="screen4x3"/>
  <p:notesSz cx="6805613" cy="99441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578">
          <p15:clr>
            <a:srgbClr val="A4A3A4"/>
          </p15:clr>
        </p15:guide>
        <p15:guide id="2" orient="horz" pos="1706">
          <p15:clr>
            <a:srgbClr val="A4A3A4"/>
          </p15:clr>
        </p15:guide>
        <p15:guide id="3" orient="horz" pos="2840">
          <p15:clr>
            <a:srgbClr val="A4A3A4"/>
          </p15:clr>
        </p15:guide>
        <p15:guide id="4" orient="horz" pos="3884">
          <p15:clr>
            <a:srgbClr val="A4A3A4"/>
          </p15:clr>
        </p15:guide>
        <p15:guide id="5" pos="208">
          <p15:clr>
            <a:srgbClr val="A4A3A4"/>
          </p15:clr>
        </p15:guide>
        <p15:guide id="6" pos="2018">
          <p15:clr>
            <a:srgbClr val="A4A3A4"/>
          </p15:clr>
        </p15:guide>
        <p15:guide id="7" pos="5556">
          <p15:clr>
            <a:srgbClr val="A4A3A4"/>
          </p15:clr>
        </p15:guide>
        <p15:guide id="8" pos="3742">
          <p15:clr>
            <a:srgbClr val="A4A3A4"/>
          </p15:clr>
        </p15:guide>
      </p15:sldGuideLst>
    </p:ext>
    <p:ext uri="{2D200454-40CA-4A62-9FC3-DE9A4176ACB9}">
      <p15:notesGuideLst xmlns:p15="http://schemas.microsoft.com/office/powerpoint/2012/main">
        <p15:guide id="1" orient="horz" pos="3132" userDrawn="1">
          <p15:clr>
            <a:srgbClr val="A4A3A4"/>
          </p15:clr>
        </p15:guide>
        <p15:guide id="2" pos="2144"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2D"/>
    <a:srgbClr val="6C85F4"/>
    <a:srgbClr val="DFF5FF"/>
    <a:srgbClr val="4D4D4D"/>
    <a:srgbClr val="660066"/>
    <a:srgbClr val="E287FF"/>
    <a:srgbClr val="FF8000"/>
    <a:srgbClr val="CC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18" autoAdjust="0"/>
    <p:restoredTop sz="88372" autoAdjust="0"/>
  </p:normalViewPr>
  <p:slideViewPr>
    <p:cSldViewPr>
      <p:cViewPr varScale="1">
        <p:scale>
          <a:sx n="102" d="100"/>
          <a:sy n="102" d="100"/>
        </p:scale>
        <p:origin x="1806" y="102"/>
      </p:cViewPr>
      <p:guideLst>
        <p:guide orient="horz" pos="578"/>
        <p:guide orient="horz" pos="1706"/>
        <p:guide orient="horz" pos="2840"/>
        <p:guide orient="horz" pos="3884"/>
        <p:guide pos="208"/>
        <p:guide pos="2018"/>
        <p:guide pos="5556"/>
        <p:guide pos="3742"/>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100" d="100"/>
          <a:sy n="100" d="100"/>
        </p:scale>
        <p:origin x="-5352" y="-112"/>
      </p:cViewPr>
      <p:guideLst>
        <p:guide orient="horz" pos="3132"/>
        <p:guide pos="214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099" cy="497205"/>
          </a:xfrm>
          <a:prstGeom prst="rect">
            <a:avLst/>
          </a:prstGeom>
        </p:spPr>
        <p:txBody>
          <a:bodyPr vert="horz" lIns="91440" tIns="45720" rIns="91440" bIns="45720" rtlCol="0"/>
          <a:lstStyle>
            <a:lvl1pPr algn="l" eaLnBrk="1" hangingPunct="1">
              <a:defRPr sz="1200">
                <a:latin typeface="Arial" charset="0"/>
                <a:ea typeface="ＭＳ Ｐゴシック" charset="0"/>
                <a:cs typeface="+mn-cs"/>
              </a:defRPr>
            </a:lvl1pPr>
          </a:lstStyle>
          <a:p>
            <a:pPr>
              <a:defRPr/>
            </a:pPr>
            <a:endParaRPr lang="en-US"/>
          </a:p>
        </p:txBody>
      </p:sp>
      <p:sp>
        <p:nvSpPr>
          <p:cNvPr id="3" name="Date Placeholder 2"/>
          <p:cNvSpPr>
            <a:spLocks noGrp="1"/>
          </p:cNvSpPr>
          <p:nvPr>
            <p:ph type="dt" sz="quarter" idx="1"/>
          </p:nvPr>
        </p:nvSpPr>
        <p:spPr>
          <a:xfrm>
            <a:off x="3854939" y="0"/>
            <a:ext cx="2949099" cy="49720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Arial" pitchFamily="34" charset="0"/>
              </a:defRPr>
            </a:lvl1pPr>
          </a:lstStyle>
          <a:p>
            <a:pPr>
              <a:defRPr/>
            </a:pPr>
            <a:fld id="{AE116B3A-88D4-4A9A-AE6A-FD5F9479A55B}" type="datetimeFigureOut">
              <a:rPr lang="en-US" altLang="en-US"/>
              <a:pPr>
                <a:defRPr/>
              </a:pPr>
              <a:t>7/25/2018</a:t>
            </a:fld>
            <a:endParaRPr lang="en-US" altLang="en-US"/>
          </a:p>
        </p:txBody>
      </p:sp>
      <p:sp>
        <p:nvSpPr>
          <p:cNvPr id="4" name="Footer Placeholder 3"/>
          <p:cNvSpPr>
            <a:spLocks noGrp="1"/>
          </p:cNvSpPr>
          <p:nvPr>
            <p:ph type="ftr" sz="quarter" idx="2"/>
          </p:nvPr>
        </p:nvSpPr>
        <p:spPr>
          <a:xfrm>
            <a:off x="0" y="9445169"/>
            <a:ext cx="2949099" cy="497205"/>
          </a:xfrm>
          <a:prstGeom prst="rect">
            <a:avLst/>
          </a:prstGeom>
        </p:spPr>
        <p:txBody>
          <a:bodyPr vert="horz" lIns="91440" tIns="45720" rIns="91440" bIns="45720" rtlCol="0" anchor="b"/>
          <a:lstStyle>
            <a:lvl1pPr algn="l" eaLnBrk="1" hangingPunct="1">
              <a:defRPr sz="1200">
                <a:latin typeface="Arial" charset="0"/>
                <a:ea typeface="ＭＳ Ｐゴシック" charset="0"/>
                <a:cs typeface="+mn-cs"/>
              </a:defRPr>
            </a:lvl1pPr>
          </a:lstStyle>
          <a:p>
            <a:pPr>
              <a:defRPr/>
            </a:pPr>
            <a:endParaRPr lang="en-US"/>
          </a:p>
        </p:txBody>
      </p:sp>
      <p:sp>
        <p:nvSpPr>
          <p:cNvPr id="5" name="Slide Number Placeholder 4"/>
          <p:cNvSpPr>
            <a:spLocks noGrp="1"/>
          </p:cNvSpPr>
          <p:nvPr>
            <p:ph type="sldNum" sz="quarter" idx="3"/>
          </p:nvPr>
        </p:nvSpPr>
        <p:spPr>
          <a:xfrm>
            <a:off x="3854939" y="9445169"/>
            <a:ext cx="2949099" cy="49720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96BDE8BF-7926-4797-8427-839F0E9EACB4}" type="slidenum">
              <a:rPr lang="en-US" altLang="en-US"/>
              <a:pPr>
                <a:defRPr/>
              </a:pPr>
              <a:t>‹#›</a:t>
            </a:fld>
            <a:endParaRPr lang="en-US" altLang="en-US"/>
          </a:p>
        </p:txBody>
      </p:sp>
    </p:spTree>
    <p:extLst>
      <p:ext uri="{BB962C8B-B14F-4D97-AF65-F5344CB8AC3E}">
        <p14:creationId xmlns:p14="http://schemas.microsoft.com/office/powerpoint/2010/main" val="251113661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9099" cy="497205"/>
          </a:xfrm>
          <a:prstGeom prst="rect">
            <a:avLst/>
          </a:prstGeom>
        </p:spPr>
        <p:txBody>
          <a:bodyPr vert="horz" lIns="91440" tIns="45720" rIns="91440" bIns="45720" rtlCol="0"/>
          <a:lstStyle>
            <a:lvl1pPr algn="l" eaLnBrk="1" hangingPunct="1">
              <a:defRPr sz="1200">
                <a:latin typeface="Arial" charset="0"/>
                <a:ea typeface="ＭＳ Ｐゴシック" charset="0"/>
                <a:cs typeface="+mn-cs"/>
              </a:defRPr>
            </a:lvl1pPr>
          </a:lstStyle>
          <a:p>
            <a:pPr>
              <a:defRPr/>
            </a:pPr>
            <a:endParaRPr lang="en-US"/>
          </a:p>
        </p:txBody>
      </p:sp>
      <p:sp>
        <p:nvSpPr>
          <p:cNvPr id="3" name="Date Placeholder 2"/>
          <p:cNvSpPr>
            <a:spLocks noGrp="1"/>
          </p:cNvSpPr>
          <p:nvPr>
            <p:ph type="dt" idx="1"/>
          </p:nvPr>
        </p:nvSpPr>
        <p:spPr>
          <a:xfrm>
            <a:off x="3854939" y="0"/>
            <a:ext cx="2949099" cy="497205"/>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Arial" pitchFamily="34" charset="0"/>
              </a:defRPr>
            </a:lvl1pPr>
          </a:lstStyle>
          <a:p>
            <a:pPr>
              <a:defRPr/>
            </a:pPr>
            <a:fld id="{BAC89DA5-163C-4428-92B9-623BC85A7005}" type="datetimeFigureOut">
              <a:rPr lang="en-US" altLang="en-US"/>
              <a:pPr>
                <a:defRPr/>
              </a:pPr>
              <a:t>7/25/2018</a:t>
            </a:fld>
            <a:endParaRPr lang="en-US" altLang="en-US"/>
          </a:p>
        </p:txBody>
      </p:sp>
      <p:sp>
        <p:nvSpPr>
          <p:cNvPr id="4" name="Slide Image Placeholder 3"/>
          <p:cNvSpPr>
            <a:spLocks noGrp="1" noRot="1" noChangeAspect="1"/>
          </p:cNvSpPr>
          <p:nvPr>
            <p:ph type="sldImg" idx="2"/>
          </p:nvPr>
        </p:nvSpPr>
        <p:spPr>
          <a:xfrm>
            <a:off x="917575" y="746125"/>
            <a:ext cx="4972050" cy="3729038"/>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0562" y="4723448"/>
            <a:ext cx="5444490" cy="4474845"/>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endParaRPr lang="en-US" noProof="0"/>
          </a:p>
        </p:txBody>
      </p:sp>
      <p:sp>
        <p:nvSpPr>
          <p:cNvPr id="6" name="Footer Placeholder 5"/>
          <p:cNvSpPr>
            <a:spLocks noGrp="1"/>
          </p:cNvSpPr>
          <p:nvPr>
            <p:ph type="ftr" sz="quarter" idx="4"/>
          </p:nvPr>
        </p:nvSpPr>
        <p:spPr>
          <a:xfrm>
            <a:off x="0" y="9445169"/>
            <a:ext cx="2949099" cy="497205"/>
          </a:xfrm>
          <a:prstGeom prst="rect">
            <a:avLst/>
          </a:prstGeom>
        </p:spPr>
        <p:txBody>
          <a:bodyPr vert="horz" lIns="91440" tIns="45720" rIns="91440" bIns="45720" rtlCol="0" anchor="b"/>
          <a:lstStyle>
            <a:lvl1pPr algn="l" eaLnBrk="1" hangingPunct="1">
              <a:defRPr sz="1200">
                <a:latin typeface="Arial" charset="0"/>
                <a:ea typeface="ＭＳ Ｐゴシック" charset="0"/>
                <a:cs typeface="+mn-cs"/>
              </a:defRPr>
            </a:lvl1pPr>
          </a:lstStyle>
          <a:p>
            <a:pPr>
              <a:defRPr/>
            </a:pPr>
            <a:endParaRPr lang="en-US"/>
          </a:p>
        </p:txBody>
      </p:sp>
      <p:sp>
        <p:nvSpPr>
          <p:cNvPr id="7" name="Slide Number Placeholder 6"/>
          <p:cNvSpPr>
            <a:spLocks noGrp="1"/>
          </p:cNvSpPr>
          <p:nvPr>
            <p:ph type="sldNum" sz="quarter" idx="5"/>
          </p:nvPr>
        </p:nvSpPr>
        <p:spPr>
          <a:xfrm>
            <a:off x="3854939" y="9445169"/>
            <a:ext cx="2949099" cy="497205"/>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4484EC33-D35D-4690-8DB5-FC99843CA282}" type="slidenum">
              <a:rPr lang="en-US" altLang="en-US"/>
              <a:pPr>
                <a:defRPr/>
              </a:pPr>
              <a:t>‹#›</a:t>
            </a:fld>
            <a:endParaRPr lang="en-US" altLang="en-US"/>
          </a:p>
        </p:txBody>
      </p:sp>
    </p:spTree>
    <p:extLst>
      <p:ext uri="{BB962C8B-B14F-4D97-AF65-F5344CB8AC3E}">
        <p14:creationId xmlns:p14="http://schemas.microsoft.com/office/powerpoint/2010/main" val="2457715407"/>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pitchFamily="34" charset="-128"/>
        <a:cs typeface="ＭＳ Ｐゴシック" charset="0"/>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34"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34"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34"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34"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GB" altLang="en-US"/>
          </a:p>
        </p:txBody>
      </p:sp>
      <p:sp>
        <p:nvSpPr>
          <p:cNvPr id="614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ＭＳ Ｐゴシック" panose="020B0600070205080204" pitchFamily="34" charset="-128"/>
              </a:defRPr>
            </a:lvl1pPr>
            <a:lvl2pPr marL="742950" indent="-285750">
              <a:spcBef>
                <a:spcPct val="30000"/>
              </a:spcBef>
              <a:defRPr sz="1200">
                <a:solidFill>
                  <a:schemeClr val="tx1"/>
                </a:solidFill>
                <a:latin typeface="Calibri" panose="020F0502020204030204" pitchFamily="34" charset="0"/>
                <a:ea typeface="ＭＳ Ｐゴシック" panose="020B0600070205080204" pitchFamily="34" charset="-128"/>
              </a:defRPr>
            </a:lvl2pPr>
            <a:lvl3pPr marL="1143000" indent="-228600">
              <a:spcBef>
                <a:spcPct val="30000"/>
              </a:spcBef>
              <a:defRPr sz="1200">
                <a:solidFill>
                  <a:schemeClr val="tx1"/>
                </a:solidFill>
                <a:latin typeface="Calibri" panose="020F0502020204030204" pitchFamily="34" charset="0"/>
                <a:ea typeface="ＭＳ Ｐゴシック" panose="020B0600070205080204" pitchFamily="34" charset="-128"/>
              </a:defRPr>
            </a:lvl3pPr>
            <a:lvl4pPr marL="1600200" indent="-228600">
              <a:spcBef>
                <a:spcPct val="30000"/>
              </a:spcBef>
              <a:defRPr sz="1200">
                <a:solidFill>
                  <a:schemeClr val="tx1"/>
                </a:solidFill>
                <a:latin typeface="Calibri" panose="020F0502020204030204" pitchFamily="34" charset="0"/>
                <a:ea typeface="ＭＳ Ｐゴシック" panose="020B0600070205080204" pitchFamily="34" charset="-128"/>
              </a:defRPr>
            </a:lvl4pPr>
            <a:lvl5pPr marL="2057400" indent="-228600">
              <a:spcBef>
                <a:spcPct val="30000"/>
              </a:spcBef>
              <a:defRPr sz="1200">
                <a:solidFill>
                  <a:schemeClr val="tx1"/>
                </a:solidFill>
                <a:latin typeface="Calibri" panose="020F050202020403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ＭＳ Ｐゴシック" panose="020B0600070205080204" pitchFamily="34" charset="-128"/>
              </a:defRPr>
            </a:lvl9pPr>
          </a:lstStyle>
          <a:p>
            <a:pPr>
              <a:spcBef>
                <a:spcPct val="0"/>
              </a:spcBef>
            </a:pPr>
            <a:fld id="{F5DAA9C4-3A7B-4EBC-98CC-CEA06F800D1A}" type="slidenum">
              <a:rPr lang="en-US" altLang="en-US" smtClean="0">
                <a:latin typeface="Arial" panose="020B0604020202020204" pitchFamily="34" charset="0"/>
              </a:rPr>
              <a:pPr>
                <a:spcBef>
                  <a:spcPct val="0"/>
                </a:spcBef>
              </a:pPr>
              <a:t>0</a:t>
            </a:fld>
            <a:endParaRPr lang="en-US" altLang="en-US">
              <a:latin typeface="Arial" panose="020B0604020202020204" pitchFamily="34" charset="0"/>
            </a:endParaRPr>
          </a:p>
        </p:txBody>
      </p:sp>
    </p:spTree>
    <p:extLst>
      <p:ext uri="{BB962C8B-B14F-4D97-AF65-F5344CB8AC3E}">
        <p14:creationId xmlns:p14="http://schemas.microsoft.com/office/powerpoint/2010/main" val="30710132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4484EC33-D35D-4690-8DB5-FC99843CA282}" type="slidenum">
              <a:rPr lang="en-US" altLang="en-US" smtClean="0"/>
              <a:pPr>
                <a:defRPr/>
              </a:pPr>
              <a:t>11</a:t>
            </a:fld>
            <a:endParaRPr lang="en-US" altLang="en-US"/>
          </a:p>
        </p:txBody>
      </p:sp>
    </p:spTree>
    <p:extLst>
      <p:ext uri="{BB962C8B-B14F-4D97-AF65-F5344CB8AC3E}">
        <p14:creationId xmlns:p14="http://schemas.microsoft.com/office/powerpoint/2010/main" val="460398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endParaRPr lang="en-GB" dirty="0"/>
          </a:p>
        </p:txBody>
      </p:sp>
      <p:sp>
        <p:nvSpPr>
          <p:cNvPr id="4" name="Slide Number Placeholder 3"/>
          <p:cNvSpPr>
            <a:spLocks noGrp="1"/>
          </p:cNvSpPr>
          <p:nvPr>
            <p:ph type="sldNum" sz="quarter" idx="10"/>
          </p:nvPr>
        </p:nvSpPr>
        <p:spPr/>
        <p:txBody>
          <a:bodyPr/>
          <a:lstStyle/>
          <a:p>
            <a:pPr>
              <a:defRPr/>
            </a:pPr>
            <a:fld id="{4484EC33-D35D-4690-8DB5-FC99843CA282}" type="slidenum">
              <a:rPr lang="en-US" altLang="en-US" smtClean="0"/>
              <a:pPr>
                <a:defRPr/>
              </a:pPr>
              <a:t>12</a:t>
            </a:fld>
            <a:endParaRPr lang="en-US" altLang="en-US"/>
          </a:p>
        </p:txBody>
      </p:sp>
    </p:spTree>
    <p:extLst>
      <p:ext uri="{BB962C8B-B14F-4D97-AF65-F5344CB8AC3E}">
        <p14:creationId xmlns:p14="http://schemas.microsoft.com/office/powerpoint/2010/main" val="7416370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4484EC33-D35D-4690-8DB5-FC99843CA282}" type="slidenum">
              <a:rPr lang="en-US" altLang="en-US" smtClean="0"/>
              <a:pPr>
                <a:defRPr/>
              </a:pPr>
              <a:t>13</a:t>
            </a:fld>
            <a:endParaRPr lang="en-US" altLang="en-US"/>
          </a:p>
        </p:txBody>
      </p:sp>
    </p:spTree>
    <p:extLst>
      <p:ext uri="{BB962C8B-B14F-4D97-AF65-F5344CB8AC3E}">
        <p14:creationId xmlns:p14="http://schemas.microsoft.com/office/powerpoint/2010/main" val="22436040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4484EC33-D35D-4690-8DB5-FC99843CA282}" type="slidenum">
              <a:rPr lang="en-US" altLang="en-US" smtClean="0"/>
              <a:pPr>
                <a:defRPr/>
              </a:pPr>
              <a:t>14</a:t>
            </a:fld>
            <a:endParaRPr lang="en-US" altLang="en-US"/>
          </a:p>
        </p:txBody>
      </p:sp>
    </p:spTree>
    <p:extLst>
      <p:ext uri="{BB962C8B-B14F-4D97-AF65-F5344CB8AC3E}">
        <p14:creationId xmlns:p14="http://schemas.microsoft.com/office/powerpoint/2010/main" val="11241318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4484EC33-D35D-4690-8DB5-FC99843CA282}" type="slidenum">
              <a:rPr lang="en-US" altLang="en-US" smtClean="0"/>
              <a:pPr>
                <a:defRPr/>
              </a:pPr>
              <a:t>15</a:t>
            </a:fld>
            <a:endParaRPr lang="en-US" altLang="en-US"/>
          </a:p>
        </p:txBody>
      </p:sp>
    </p:spTree>
    <p:extLst>
      <p:ext uri="{BB962C8B-B14F-4D97-AF65-F5344CB8AC3E}">
        <p14:creationId xmlns:p14="http://schemas.microsoft.com/office/powerpoint/2010/main" val="41231028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4484EC33-D35D-4690-8DB5-FC99843CA282}" type="slidenum">
              <a:rPr lang="en-US" altLang="en-US" smtClean="0"/>
              <a:pPr>
                <a:defRPr/>
              </a:pPr>
              <a:t>16</a:t>
            </a:fld>
            <a:endParaRPr lang="en-US" altLang="en-US"/>
          </a:p>
        </p:txBody>
      </p:sp>
    </p:spTree>
    <p:extLst>
      <p:ext uri="{BB962C8B-B14F-4D97-AF65-F5344CB8AC3E}">
        <p14:creationId xmlns:p14="http://schemas.microsoft.com/office/powerpoint/2010/main" val="28071212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4484EC33-D35D-4690-8DB5-FC99843CA282}" type="slidenum">
              <a:rPr lang="en-US" altLang="en-US" smtClean="0"/>
              <a:pPr>
                <a:defRPr/>
              </a:pPr>
              <a:t>17</a:t>
            </a:fld>
            <a:endParaRPr lang="en-US" altLang="en-US"/>
          </a:p>
        </p:txBody>
      </p:sp>
    </p:spTree>
    <p:extLst>
      <p:ext uri="{BB962C8B-B14F-4D97-AF65-F5344CB8AC3E}">
        <p14:creationId xmlns:p14="http://schemas.microsoft.com/office/powerpoint/2010/main" val="1646816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4484EC33-D35D-4690-8DB5-FC99843CA282}" type="slidenum">
              <a:rPr lang="en-US" altLang="en-US" smtClean="0"/>
              <a:pPr>
                <a:defRPr/>
              </a:pPr>
              <a:t>18</a:t>
            </a:fld>
            <a:endParaRPr lang="en-US" altLang="en-US"/>
          </a:p>
        </p:txBody>
      </p:sp>
    </p:spTree>
    <p:extLst>
      <p:ext uri="{BB962C8B-B14F-4D97-AF65-F5344CB8AC3E}">
        <p14:creationId xmlns:p14="http://schemas.microsoft.com/office/powerpoint/2010/main" val="249738744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MENTION</a:t>
            </a:r>
            <a:r>
              <a:rPr lang="en-GB" baseline="0" dirty="0"/>
              <a:t> </a:t>
            </a:r>
            <a:r>
              <a:rPr lang="en-GB" dirty="0"/>
              <a:t>OTHER TRENDS – FIRST TIME ENTRANTS TO YOUTH JUSTICE SYSTEM, LEAD</a:t>
            </a:r>
            <a:r>
              <a:rPr lang="en-GB" baseline="0" dirty="0"/>
              <a:t> IN ATMOSPHERE, PARTICIPATION IN EET.</a:t>
            </a:r>
            <a:endParaRPr lang="en-GB" dirty="0"/>
          </a:p>
        </p:txBody>
      </p:sp>
      <p:sp>
        <p:nvSpPr>
          <p:cNvPr id="4" name="Slide Number Placeholder 3"/>
          <p:cNvSpPr>
            <a:spLocks noGrp="1"/>
          </p:cNvSpPr>
          <p:nvPr>
            <p:ph type="sldNum" sz="quarter" idx="10"/>
          </p:nvPr>
        </p:nvSpPr>
        <p:spPr/>
        <p:txBody>
          <a:bodyPr/>
          <a:lstStyle/>
          <a:p>
            <a:pPr>
              <a:defRPr/>
            </a:pPr>
            <a:fld id="{4484EC33-D35D-4690-8DB5-FC99843CA282}" type="slidenum">
              <a:rPr lang="en-US" altLang="en-US" smtClean="0"/>
              <a:pPr>
                <a:defRPr/>
              </a:pPr>
              <a:t>19</a:t>
            </a:fld>
            <a:endParaRPr lang="en-US" altLang="en-US"/>
          </a:p>
        </p:txBody>
      </p:sp>
    </p:spTree>
    <p:extLst>
      <p:ext uri="{BB962C8B-B14F-4D97-AF65-F5344CB8AC3E}">
        <p14:creationId xmlns:p14="http://schemas.microsoft.com/office/powerpoint/2010/main" val="40973503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4484EC33-D35D-4690-8DB5-FC99843CA282}" type="slidenum">
              <a:rPr lang="en-US" altLang="en-US" smtClean="0"/>
              <a:pPr>
                <a:defRPr/>
              </a:pPr>
              <a:t>20</a:t>
            </a:fld>
            <a:endParaRPr lang="en-US" altLang="en-US"/>
          </a:p>
        </p:txBody>
      </p:sp>
    </p:spTree>
    <p:extLst>
      <p:ext uri="{BB962C8B-B14F-4D97-AF65-F5344CB8AC3E}">
        <p14:creationId xmlns:p14="http://schemas.microsoft.com/office/powerpoint/2010/main" val="2700558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4484EC33-D35D-4690-8DB5-FC99843CA282}" type="slidenum">
              <a:rPr lang="en-US" altLang="en-US" smtClean="0"/>
              <a:pPr>
                <a:defRPr/>
              </a:pPr>
              <a:t>1</a:t>
            </a:fld>
            <a:endParaRPr lang="en-US" altLang="en-US"/>
          </a:p>
        </p:txBody>
      </p:sp>
    </p:spTree>
    <p:extLst>
      <p:ext uri="{BB962C8B-B14F-4D97-AF65-F5344CB8AC3E}">
        <p14:creationId xmlns:p14="http://schemas.microsoft.com/office/powerpoint/2010/main" val="28178810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4484EC33-D35D-4690-8DB5-FC99843CA282}" type="slidenum">
              <a:rPr lang="en-US" altLang="en-US" smtClean="0"/>
              <a:pPr>
                <a:defRPr/>
              </a:pPr>
              <a:t>21</a:t>
            </a:fld>
            <a:endParaRPr lang="en-US" altLang="en-US"/>
          </a:p>
        </p:txBody>
      </p:sp>
    </p:spTree>
    <p:extLst>
      <p:ext uri="{BB962C8B-B14F-4D97-AF65-F5344CB8AC3E}">
        <p14:creationId xmlns:p14="http://schemas.microsoft.com/office/powerpoint/2010/main" val="18930880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4484EC33-D35D-4690-8DB5-FC99843CA282}" type="slidenum">
              <a:rPr lang="en-US" altLang="en-US" smtClean="0"/>
              <a:pPr>
                <a:defRPr/>
              </a:pPr>
              <a:t>22</a:t>
            </a:fld>
            <a:endParaRPr lang="en-US" altLang="en-US"/>
          </a:p>
        </p:txBody>
      </p:sp>
    </p:spTree>
    <p:extLst>
      <p:ext uri="{BB962C8B-B14F-4D97-AF65-F5344CB8AC3E}">
        <p14:creationId xmlns:p14="http://schemas.microsoft.com/office/powerpoint/2010/main" val="42114432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4484EC33-D35D-4690-8DB5-FC99843CA282}" type="slidenum">
              <a:rPr lang="en-US" altLang="en-US" smtClean="0"/>
              <a:pPr>
                <a:defRPr/>
              </a:pPr>
              <a:t>23</a:t>
            </a:fld>
            <a:endParaRPr lang="en-US" altLang="en-US"/>
          </a:p>
        </p:txBody>
      </p:sp>
    </p:spTree>
    <p:extLst>
      <p:ext uri="{BB962C8B-B14F-4D97-AF65-F5344CB8AC3E}">
        <p14:creationId xmlns:p14="http://schemas.microsoft.com/office/powerpoint/2010/main" val="33405618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MENTION</a:t>
            </a:r>
            <a:r>
              <a:rPr lang="en-GB" baseline="0" dirty="0"/>
              <a:t> EVIDENCE THAT LARCS AREN’T GIVEN AS FREQUENTLY TO THOSE WHO HAVEN’T BEEN PREGNANCY BEFORE (80% OF PREGNANCIES) AND STILL OPEN QUESTION OF WHO GETS THEM!  % OVERALL? WHAT AGE GROUP IS THIS.</a:t>
            </a:r>
            <a:endParaRPr lang="en-GB" dirty="0"/>
          </a:p>
        </p:txBody>
      </p:sp>
      <p:sp>
        <p:nvSpPr>
          <p:cNvPr id="4" name="Slide Number Placeholder 3"/>
          <p:cNvSpPr>
            <a:spLocks noGrp="1"/>
          </p:cNvSpPr>
          <p:nvPr>
            <p:ph type="sldNum" sz="quarter" idx="10"/>
          </p:nvPr>
        </p:nvSpPr>
        <p:spPr/>
        <p:txBody>
          <a:bodyPr/>
          <a:lstStyle/>
          <a:p>
            <a:pPr>
              <a:defRPr/>
            </a:pPr>
            <a:fld id="{4484EC33-D35D-4690-8DB5-FC99843CA282}" type="slidenum">
              <a:rPr lang="en-US" altLang="en-US" smtClean="0"/>
              <a:pPr>
                <a:defRPr/>
              </a:pPr>
              <a:t>24</a:t>
            </a:fld>
            <a:endParaRPr lang="en-US" altLang="en-US"/>
          </a:p>
        </p:txBody>
      </p:sp>
    </p:spTree>
    <p:extLst>
      <p:ext uri="{BB962C8B-B14F-4D97-AF65-F5344CB8AC3E}">
        <p14:creationId xmlns:p14="http://schemas.microsoft.com/office/powerpoint/2010/main" val="29563098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spcBef>
                <a:spcPct val="0"/>
              </a:spcBef>
            </a:pPr>
            <a:r>
              <a:rPr lang="en-US" sz="1200" dirty="0"/>
              <a:t>90% of sexually active young women report using contraceptive service in last year, which suggests small scope for improvement.</a:t>
            </a:r>
          </a:p>
          <a:p>
            <a:endParaRPr lang="en-GB" dirty="0"/>
          </a:p>
        </p:txBody>
      </p:sp>
      <p:sp>
        <p:nvSpPr>
          <p:cNvPr id="4" name="Slide Number Placeholder 3"/>
          <p:cNvSpPr>
            <a:spLocks noGrp="1"/>
          </p:cNvSpPr>
          <p:nvPr>
            <p:ph type="sldNum" sz="quarter" idx="10"/>
          </p:nvPr>
        </p:nvSpPr>
        <p:spPr/>
        <p:txBody>
          <a:bodyPr/>
          <a:lstStyle/>
          <a:p>
            <a:pPr>
              <a:defRPr/>
            </a:pPr>
            <a:fld id="{4484EC33-D35D-4690-8DB5-FC99843CA282}" type="slidenum">
              <a:rPr lang="en-US" altLang="en-US" smtClean="0"/>
              <a:pPr>
                <a:defRPr/>
              </a:pPr>
              <a:t>27</a:t>
            </a:fld>
            <a:endParaRPr lang="en-US" altLang="en-US"/>
          </a:p>
        </p:txBody>
      </p:sp>
    </p:spTree>
    <p:extLst>
      <p:ext uri="{BB962C8B-B14F-4D97-AF65-F5344CB8AC3E}">
        <p14:creationId xmlns:p14="http://schemas.microsoft.com/office/powerpoint/2010/main" val="37566697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4484EC33-D35D-4690-8DB5-FC99843CA282}" type="slidenum">
              <a:rPr lang="en-US" altLang="en-US" smtClean="0"/>
              <a:pPr>
                <a:defRPr/>
              </a:pPr>
              <a:t>31</a:t>
            </a:fld>
            <a:endParaRPr lang="en-US" altLang="en-US"/>
          </a:p>
        </p:txBody>
      </p:sp>
    </p:spTree>
    <p:extLst>
      <p:ext uri="{BB962C8B-B14F-4D97-AF65-F5344CB8AC3E}">
        <p14:creationId xmlns:p14="http://schemas.microsoft.com/office/powerpoint/2010/main" val="12074449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4484EC33-D35D-4690-8DB5-FC99843CA282}" type="slidenum">
              <a:rPr lang="en-US" altLang="en-US" smtClean="0"/>
              <a:pPr>
                <a:defRPr/>
              </a:pPr>
              <a:t>32</a:t>
            </a:fld>
            <a:endParaRPr lang="en-US" altLang="en-US"/>
          </a:p>
        </p:txBody>
      </p:sp>
    </p:spTree>
    <p:extLst>
      <p:ext uri="{BB962C8B-B14F-4D97-AF65-F5344CB8AC3E}">
        <p14:creationId xmlns:p14="http://schemas.microsoft.com/office/powerpoint/2010/main" val="2196317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4484EC33-D35D-4690-8DB5-FC99843CA282}" type="slidenum">
              <a:rPr lang="en-US" altLang="en-US" smtClean="0"/>
              <a:pPr>
                <a:defRPr/>
              </a:pPr>
              <a:t>33</a:t>
            </a:fld>
            <a:endParaRPr lang="en-US" altLang="en-US"/>
          </a:p>
        </p:txBody>
      </p:sp>
    </p:spTree>
    <p:extLst>
      <p:ext uri="{BB962C8B-B14F-4D97-AF65-F5344CB8AC3E}">
        <p14:creationId xmlns:p14="http://schemas.microsoft.com/office/powerpoint/2010/main" val="42778404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effectLst/>
              </a:rPr>
              <a:t>Note</a:t>
            </a:r>
            <a:r>
              <a:rPr lang="fr-FR" baseline="0" dirty="0">
                <a:effectLst/>
              </a:rPr>
              <a:t> </a:t>
            </a:r>
            <a:r>
              <a:rPr lang="fr-FR" baseline="0" dirty="0" err="1">
                <a:effectLst/>
              </a:rPr>
              <a:t>prevalence</a:t>
            </a:r>
            <a:r>
              <a:rPr lang="fr-FR" baseline="0" dirty="0">
                <a:effectLst/>
              </a:rPr>
              <a:t> of </a:t>
            </a:r>
            <a:r>
              <a:rPr lang="fr-FR" baseline="0" dirty="0" err="1">
                <a:effectLst/>
              </a:rPr>
              <a:t>miscarriage</a:t>
            </a:r>
            <a:r>
              <a:rPr lang="fr-FR" baseline="0" dirty="0">
                <a:effectLst/>
              </a:rPr>
              <a:t> – not a </a:t>
            </a:r>
            <a:r>
              <a:rPr lang="fr-FR" baseline="0" dirty="0" err="1">
                <a:effectLst/>
              </a:rPr>
              <a:t>small</a:t>
            </a:r>
            <a:r>
              <a:rPr lang="fr-FR" baseline="0" dirty="0">
                <a:effectLst/>
              </a:rPr>
              <a:t> issue.</a:t>
            </a:r>
            <a:endParaRPr lang="fr-FR" dirty="0">
              <a:effectLst/>
            </a:endParaRPr>
          </a:p>
        </p:txBody>
      </p:sp>
      <p:sp>
        <p:nvSpPr>
          <p:cNvPr id="4" name="Slide Number Placeholder 3"/>
          <p:cNvSpPr>
            <a:spLocks noGrp="1"/>
          </p:cNvSpPr>
          <p:nvPr>
            <p:ph type="sldNum" sz="quarter" idx="10"/>
          </p:nvPr>
        </p:nvSpPr>
        <p:spPr/>
        <p:txBody>
          <a:bodyPr/>
          <a:lstStyle/>
          <a:p>
            <a:pPr>
              <a:defRPr/>
            </a:pPr>
            <a:fld id="{4484EC33-D35D-4690-8DB5-FC99843CA282}" type="slidenum">
              <a:rPr lang="en-US" altLang="en-US" smtClean="0"/>
              <a:pPr>
                <a:defRPr/>
              </a:pPr>
              <a:t>34</a:t>
            </a:fld>
            <a:endParaRPr lang="en-US" altLang="en-US"/>
          </a:p>
        </p:txBody>
      </p:sp>
    </p:spTree>
    <p:extLst>
      <p:ext uri="{BB962C8B-B14F-4D97-AF65-F5344CB8AC3E}">
        <p14:creationId xmlns:p14="http://schemas.microsoft.com/office/powerpoint/2010/main" val="40938006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4484EC33-D35D-4690-8DB5-FC99843CA282}" type="slidenum">
              <a:rPr lang="en-US" altLang="en-US" smtClean="0"/>
              <a:pPr>
                <a:defRPr/>
              </a:pPr>
              <a:t>35</a:t>
            </a:fld>
            <a:endParaRPr lang="en-US" altLang="en-US"/>
          </a:p>
        </p:txBody>
      </p:sp>
    </p:spTree>
    <p:extLst>
      <p:ext uri="{BB962C8B-B14F-4D97-AF65-F5344CB8AC3E}">
        <p14:creationId xmlns:p14="http://schemas.microsoft.com/office/powerpoint/2010/main" val="11005350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4484EC33-D35D-4690-8DB5-FC99843CA282}" type="slidenum">
              <a:rPr lang="en-US" altLang="en-US" smtClean="0"/>
              <a:pPr>
                <a:defRPr/>
              </a:pPr>
              <a:t>3</a:t>
            </a:fld>
            <a:endParaRPr lang="en-US" altLang="en-US"/>
          </a:p>
        </p:txBody>
      </p:sp>
    </p:spTree>
    <p:extLst>
      <p:ext uri="{BB962C8B-B14F-4D97-AF65-F5344CB8AC3E}">
        <p14:creationId xmlns:p14="http://schemas.microsoft.com/office/powerpoint/2010/main" val="154140290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4484EC33-D35D-4690-8DB5-FC99843CA282}" type="slidenum">
              <a:rPr lang="en-US" altLang="en-US" smtClean="0"/>
              <a:pPr>
                <a:defRPr/>
              </a:pPr>
              <a:t>37</a:t>
            </a:fld>
            <a:endParaRPr lang="en-US" altLang="en-US"/>
          </a:p>
        </p:txBody>
      </p:sp>
    </p:spTree>
    <p:extLst>
      <p:ext uri="{BB962C8B-B14F-4D97-AF65-F5344CB8AC3E}">
        <p14:creationId xmlns:p14="http://schemas.microsoft.com/office/powerpoint/2010/main" val="651807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4484EC33-D35D-4690-8DB5-FC99843CA282}" type="slidenum">
              <a:rPr lang="en-US" altLang="en-US" smtClean="0"/>
              <a:pPr>
                <a:defRPr/>
              </a:pPr>
              <a:t>39</a:t>
            </a:fld>
            <a:endParaRPr lang="en-US" altLang="en-US"/>
          </a:p>
        </p:txBody>
      </p:sp>
    </p:spTree>
    <p:extLst>
      <p:ext uri="{BB962C8B-B14F-4D97-AF65-F5344CB8AC3E}">
        <p14:creationId xmlns:p14="http://schemas.microsoft.com/office/powerpoint/2010/main" val="302314954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r>
              <a:rPr lang="en-US" altLang="en-US" sz="1200" dirty="0"/>
              <a:t>Mention no right of reply and also what they said. Also mention the response from people on the other side of the debate. Note that no one talks about the increase in GCSE attainment. Speed of news</a:t>
            </a:r>
            <a:r>
              <a:rPr lang="en-US" altLang="en-US" sz="1200" baseline="0" dirty="0"/>
              <a:t> cycle. Woman who emailed.</a:t>
            </a:r>
            <a:endParaRPr lang="en-GB" altLang="en-US" sz="1200" dirty="0"/>
          </a:p>
        </p:txBody>
      </p:sp>
      <p:sp>
        <p:nvSpPr>
          <p:cNvPr id="4" name="Slide Number Placeholder 3"/>
          <p:cNvSpPr>
            <a:spLocks noGrp="1"/>
          </p:cNvSpPr>
          <p:nvPr>
            <p:ph type="sldNum" sz="quarter" idx="10"/>
          </p:nvPr>
        </p:nvSpPr>
        <p:spPr/>
        <p:txBody>
          <a:bodyPr/>
          <a:lstStyle/>
          <a:p>
            <a:pPr>
              <a:defRPr/>
            </a:pPr>
            <a:fld id="{4484EC33-D35D-4690-8DB5-FC99843CA282}" type="slidenum">
              <a:rPr lang="en-US" altLang="en-US" smtClean="0"/>
              <a:pPr>
                <a:defRPr/>
              </a:pPr>
              <a:t>53</a:t>
            </a:fld>
            <a:endParaRPr lang="en-US" altLang="en-US"/>
          </a:p>
        </p:txBody>
      </p:sp>
    </p:spTree>
    <p:extLst>
      <p:ext uri="{BB962C8B-B14F-4D97-AF65-F5344CB8AC3E}">
        <p14:creationId xmlns:p14="http://schemas.microsoft.com/office/powerpoint/2010/main" val="265605762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endParaRPr lang="en-GB" altLang="en-US" sz="1200" dirty="0"/>
          </a:p>
        </p:txBody>
      </p:sp>
      <p:sp>
        <p:nvSpPr>
          <p:cNvPr id="4" name="Slide Number Placeholder 3"/>
          <p:cNvSpPr>
            <a:spLocks noGrp="1"/>
          </p:cNvSpPr>
          <p:nvPr>
            <p:ph type="sldNum" sz="quarter" idx="10"/>
          </p:nvPr>
        </p:nvSpPr>
        <p:spPr/>
        <p:txBody>
          <a:bodyPr/>
          <a:lstStyle/>
          <a:p>
            <a:pPr>
              <a:defRPr/>
            </a:pPr>
            <a:fld id="{4484EC33-D35D-4690-8DB5-FC99843CA282}" type="slidenum">
              <a:rPr lang="en-US" altLang="en-US" smtClean="0"/>
              <a:pPr>
                <a:defRPr/>
              </a:pPr>
              <a:t>54</a:t>
            </a:fld>
            <a:endParaRPr lang="en-US" altLang="en-US"/>
          </a:p>
        </p:txBody>
      </p:sp>
    </p:spTree>
    <p:extLst>
      <p:ext uri="{BB962C8B-B14F-4D97-AF65-F5344CB8AC3E}">
        <p14:creationId xmlns:p14="http://schemas.microsoft.com/office/powerpoint/2010/main" val="26877786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4484EC33-D35D-4690-8DB5-FC99843CA282}" type="slidenum">
              <a:rPr lang="en-US" altLang="en-US" smtClean="0"/>
              <a:pPr>
                <a:defRPr/>
              </a:pPr>
              <a:t>4</a:t>
            </a:fld>
            <a:endParaRPr lang="en-US" altLang="en-US"/>
          </a:p>
        </p:txBody>
      </p:sp>
    </p:spTree>
    <p:extLst>
      <p:ext uri="{BB962C8B-B14F-4D97-AF65-F5344CB8AC3E}">
        <p14:creationId xmlns:p14="http://schemas.microsoft.com/office/powerpoint/2010/main" val="2611557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4484EC33-D35D-4690-8DB5-FC99843CA282}" type="slidenum">
              <a:rPr lang="en-US" altLang="en-US" smtClean="0"/>
              <a:pPr>
                <a:defRPr/>
              </a:pPr>
              <a:t>5</a:t>
            </a:fld>
            <a:endParaRPr lang="en-US" altLang="en-US"/>
          </a:p>
        </p:txBody>
      </p:sp>
    </p:spTree>
    <p:extLst>
      <p:ext uri="{BB962C8B-B14F-4D97-AF65-F5344CB8AC3E}">
        <p14:creationId xmlns:p14="http://schemas.microsoft.com/office/powerpoint/2010/main" val="20661865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4484EC33-D35D-4690-8DB5-FC99843CA282}" type="slidenum">
              <a:rPr lang="en-US" altLang="en-US" smtClean="0"/>
              <a:pPr>
                <a:defRPr/>
              </a:pPr>
              <a:t>6</a:t>
            </a:fld>
            <a:endParaRPr lang="en-US" altLang="en-US"/>
          </a:p>
        </p:txBody>
      </p:sp>
    </p:spTree>
    <p:extLst>
      <p:ext uri="{BB962C8B-B14F-4D97-AF65-F5344CB8AC3E}">
        <p14:creationId xmlns:p14="http://schemas.microsoft.com/office/powerpoint/2010/main" val="2918705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4484EC33-D35D-4690-8DB5-FC99843CA282}" type="slidenum">
              <a:rPr lang="en-US" altLang="en-US" smtClean="0"/>
              <a:pPr>
                <a:defRPr/>
              </a:pPr>
              <a:t>7</a:t>
            </a:fld>
            <a:endParaRPr lang="en-US" altLang="en-US"/>
          </a:p>
        </p:txBody>
      </p:sp>
    </p:spTree>
    <p:extLst>
      <p:ext uri="{BB962C8B-B14F-4D97-AF65-F5344CB8AC3E}">
        <p14:creationId xmlns:p14="http://schemas.microsoft.com/office/powerpoint/2010/main" val="216333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Mention removal of ring-fencing.</a:t>
            </a:r>
          </a:p>
        </p:txBody>
      </p:sp>
      <p:sp>
        <p:nvSpPr>
          <p:cNvPr id="4" name="Slide Number Placeholder 3"/>
          <p:cNvSpPr>
            <a:spLocks noGrp="1"/>
          </p:cNvSpPr>
          <p:nvPr>
            <p:ph type="sldNum" sz="quarter" idx="10"/>
          </p:nvPr>
        </p:nvSpPr>
        <p:spPr/>
        <p:txBody>
          <a:bodyPr/>
          <a:lstStyle/>
          <a:p>
            <a:pPr>
              <a:defRPr/>
            </a:pPr>
            <a:fld id="{4484EC33-D35D-4690-8DB5-FC99843CA282}" type="slidenum">
              <a:rPr lang="en-US" altLang="en-US" smtClean="0"/>
              <a:pPr>
                <a:defRPr/>
              </a:pPr>
              <a:t>9</a:t>
            </a:fld>
            <a:endParaRPr lang="en-US" altLang="en-US"/>
          </a:p>
        </p:txBody>
      </p:sp>
    </p:spTree>
    <p:extLst>
      <p:ext uri="{BB962C8B-B14F-4D97-AF65-F5344CB8AC3E}">
        <p14:creationId xmlns:p14="http://schemas.microsoft.com/office/powerpoint/2010/main" val="27534667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4484EC33-D35D-4690-8DB5-FC99843CA282}" type="slidenum">
              <a:rPr lang="en-US" altLang="en-US" smtClean="0"/>
              <a:pPr>
                <a:defRPr/>
              </a:pPr>
              <a:t>10</a:t>
            </a:fld>
            <a:endParaRPr lang="en-US" altLang="en-US"/>
          </a:p>
        </p:txBody>
      </p:sp>
    </p:spTree>
    <p:extLst>
      <p:ext uri="{BB962C8B-B14F-4D97-AF65-F5344CB8AC3E}">
        <p14:creationId xmlns:p14="http://schemas.microsoft.com/office/powerpoint/2010/main" val="36255231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3" descr="DarkBlue1024"/>
          <p:cNvPicPr>
            <a:picLocks noChangeAspect="1" noChangeArrowheads="1"/>
          </p:cNvPicPr>
          <p:nvPr userDrawn="1"/>
        </p:nvPicPr>
        <p:blipFill>
          <a:blip r:embed="rId2">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9144000" cy="1295400"/>
          </a:xfrm>
          <a:prstGeom prst="rect">
            <a:avLst/>
          </a:prstGeom>
          <a:solidFill>
            <a:schemeClr val="bg1"/>
          </a:solidFill>
          <a:ln>
            <a:noFill/>
          </a:ln>
        </p:spPr>
      </p:pic>
      <p:sp>
        <p:nvSpPr>
          <p:cNvPr id="4098" name="Rectangle 2"/>
          <p:cNvSpPr>
            <a:spLocks noGrp="1" noChangeArrowheads="1"/>
          </p:cNvSpPr>
          <p:nvPr>
            <p:ph type="ctrTitle"/>
          </p:nvPr>
        </p:nvSpPr>
        <p:spPr>
          <a:xfrm>
            <a:off x="323850" y="1484313"/>
            <a:ext cx="8496300" cy="1368425"/>
          </a:xfrm>
        </p:spPr>
        <p:txBody>
          <a:bodyPr/>
          <a:lstStyle>
            <a:lvl1pPr>
              <a:defRPr/>
            </a:lvl1pPr>
          </a:lstStyle>
          <a:p>
            <a:pPr lvl="0"/>
            <a:r>
              <a:rPr lang="en-US" noProof="0"/>
              <a:t>Click to edit Master title style</a:t>
            </a:r>
          </a:p>
        </p:txBody>
      </p:sp>
      <p:sp>
        <p:nvSpPr>
          <p:cNvPr id="4099" name="Rectangle 3"/>
          <p:cNvSpPr>
            <a:spLocks noGrp="1" noChangeArrowheads="1"/>
          </p:cNvSpPr>
          <p:nvPr>
            <p:ph type="subTitle" idx="1"/>
          </p:nvPr>
        </p:nvSpPr>
        <p:spPr>
          <a:xfrm>
            <a:off x="323850" y="3068638"/>
            <a:ext cx="8496300" cy="3097212"/>
          </a:xfrm>
        </p:spPr>
        <p:txBody>
          <a:bodyPr/>
          <a:lstStyle>
            <a:lvl1pPr marL="0" indent="0">
              <a:buFontTx/>
              <a:buNone/>
              <a:defRPr/>
            </a:lvl1pPr>
          </a:lstStyle>
          <a:p>
            <a:pPr lvl="0"/>
            <a:r>
              <a:rPr lang="en-US" noProof="0"/>
              <a:t>Click to edit Master subtitle style</a:t>
            </a:r>
          </a:p>
        </p:txBody>
      </p:sp>
      <p:sp>
        <p:nvSpPr>
          <p:cNvPr id="5" name="Rectangle 9"/>
          <p:cNvSpPr>
            <a:spLocks noGrp="1" noChangeArrowheads="1"/>
          </p:cNvSpPr>
          <p:nvPr>
            <p:ph type="ftr" sz="quarter" idx="10"/>
          </p:nvPr>
        </p:nvSpPr>
        <p:spPr bwMode="auto">
          <a:xfrm>
            <a:off x="323850" y="6245225"/>
            <a:ext cx="8496300" cy="47625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a:extLst>
        </p:spPr>
        <p:txBody>
          <a:bodyPr vert="horz" wrap="square" lIns="91440" tIns="45720" rIns="91440" bIns="45720" numCol="1" anchor="ctr" anchorCtr="0" compatLnSpc="1">
            <a:prstTxWarp prst="textNoShape">
              <a:avLst/>
            </a:prstTxWarp>
          </a:bodyPr>
          <a:lstStyle>
            <a:lvl1pPr algn="ctr" eaLnBrk="1" hangingPunct="1">
              <a:defRPr sz="1400">
                <a:latin typeface="Arial" charset="0"/>
                <a:ea typeface="ＭＳ Ｐゴシック" charset="0"/>
                <a:cs typeface="+mn-cs"/>
              </a:defRPr>
            </a:lvl1pPr>
          </a:lstStyle>
          <a:p>
            <a:pPr>
              <a:defRPr/>
            </a:pPr>
            <a:endParaRPr lang="en-US"/>
          </a:p>
        </p:txBody>
      </p:sp>
    </p:spTree>
    <p:extLst>
      <p:ext uri="{BB962C8B-B14F-4D97-AF65-F5344CB8AC3E}">
        <p14:creationId xmlns:p14="http://schemas.microsoft.com/office/powerpoint/2010/main" val="12651289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99F5F884-EEE4-4FB7-BE28-5A7A48BCE33B}" type="slidenum">
              <a:rPr lang="en-US" altLang="en-US"/>
              <a:pPr>
                <a:defRPr/>
              </a:pPr>
              <a:t>‹#›</a:t>
            </a:fld>
            <a:endParaRPr lang="en-US" altLang="en-US"/>
          </a:p>
        </p:txBody>
      </p:sp>
    </p:spTree>
    <p:extLst>
      <p:ext uri="{BB962C8B-B14F-4D97-AF65-F5344CB8AC3E}">
        <p14:creationId xmlns:p14="http://schemas.microsoft.com/office/powerpoint/2010/main" val="1128102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97663" y="908050"/>
            <a:ext cx="2122487" cy="5257800"/>
          </a:xfrm>
        </p:spPr>
        <p:txBody>
          <a:bodyPr vert="eaVert"/>
          <a:lstStyle/>
          <a:p>
            <a:r>
              <a:rPr lang="en-GB"/>
              <a:t>Click to edit Master title style</a:t>
            </a:r>
            <a:endParaRPr lang="en-US"/>
          </a:p>
        </p:txBody>
      </p:sp>
      <p:sp>
        <p:nvSpPr>
          <p:cNvPr id="3" name="Vertical Text Placeholder 2"/>
          <p:cNvSpPr>
            <a:spLocks noGrp="1"/>
          </p:cNvSpPr>
          <p:nvPr>
            <p:ph type="body" orient="vert" idx="1"/>
          </p:nvPr>
        </p:nvSpPr>
        <p:spPr>
          <a:xfrm>
            <a:off x="330200" y="908050"/>
            <a:ext cx="6215063" cy="52578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3A057CEC-61E7-45DA-AC8E-DA2BFC2AB356}" type="slidenum">
              <a:rPr lang="en-US" altLang="en-US"/>
              <a:pPr>
                <a:defRPr/>
              </a:pPr>
              <a:t>‹#›</a:t>
            </a:fld>
            <a:endParaRPr lang="en-US" altLang="en-US"/>
          </a:p>
        </p:txBody>
      </p:sp>
    </p:spTree>
    <p:extLst>
      <p:ext uri="{BB962C8B-B14F-4D97-AF65-F5344CB8AC3E}">
        <p14:creationId xmlns:p14="http://schemas.microsoft.com/office/powerpoint/2010/main" val="19623759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Rectangle 6"/>
          <p:cNvSpPr>
            <a:spLocks noGrp="1" noChangeArrowheads="1"/>
          </p:cNvSpPr>
          <p:nvPr>
            <p:ph type="sldNum" sz="quarter" idx="10"/>
          </p:nvPr>
        </p:nvSpPr>
        <p:spPr>
          <a:ln/>
        </p:spPr>
        <p:txBody>
          <a:bodyPr/>
          <a:lstStyle>
            <a:lvl1pPr>
              <a:defRPr/>
            </a:lvl1pPr>
          </a:lstStyle>
          <a:p>
            <a:pPr>
              <a:defRPr/>
            </a:pPr>
            <a:fld id="{5DE66F68-E4A5-4BDD-8ABC-C1B3959BE9DC}" type="slidenum">
              <a:rPr lang="en-US" altLang="en-US"/>
              <a:pPr>
                <a:defRPr/>
              </a:pPr>
              <a:t>‹#›</a:t>
            </a:fld>
            <a:endParaRPr lang="en-US" altLang="en-US"/>
          </a:p>
        </p:txBody>
      </p:sp>
    </p:spTree>
    <p:extLst>
      <p:ext uri="{BB962C8B-B14F-4D97-AF65-F5344CB8AC3E}">
        <p14:creationId xmlns:p14="http://schemas.microsoft.com/office/powerpoint/2010/main" val="227695130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GB"/>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GB"/>
              <a:t>Click to edit Master text styles</a:t>
            </a:r>
          </a:p>
        </p:txBody>
      </p:sp>
      <p:sp>
        <p:nvSpPr>
          <p:cNvPr id="4" name="Rectangle 6"/>
          <p:cNvSpPr>
            <a:spLocks noGrp="1" noChangeArrowheads="1"/>
          </p:cNvSpPr>
          <p:nvPr>
            <p:ph type="sldNum" sz="quarter" idx="10"/>
          </p:nvPr>
        </p:nvSpPr>
        <p:spPr>
          <a:ln/>
        </p:spPr>
        <p:txBody>
          <a:bodyPr/>
          <a:lstStyle>
            <a:lvl1pPr>
              <a:defRPr/>
            </a:lvl1pPr>
          </a:lstStyle>
          <a:p>
            <a:pPr>
              <a:defRPr/>
            </a:pPr>
            <a:fld id="{356F3F40-21FB-475B-87FA-0FA6099815C4}" type="slidenum">
              <a:rPr lang="en-US" altLang="en-US"/>
              <a:pPr>
                <a:defRPr/>
              </a:pPr>
              <a:t>‹#›</a:t>
            </a:fld>
            <a:endParaRPr lang="en-US" altLang="en-US"/>
          </a:p>
        </p:txBody>
      </p:sp>
    </p:spTree>
    <p:extLst>
      <p:ext uri="{BB962C8B-B14F-4D97-AF65-F5344CB8AC3E}">
        <p14:creationId xmlns:p14="http://schemas.microsoft.com/office/powerpoint/2010/main" val="34020397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Content Placeholder 2"/>
          <p:cNvSpPr>
            <a:spLocks noGrp="1"/>
          </p:cNvSpPr>
          <p:nvPr>
            <p:ph sz="half" idx="1"/>
          </p:nvPr>
        </p:nvSpPr>
        <p:spPr>
          <a:xfrm>
            <a:off x="330200" y="2708275"/>
            <a:ext cx="4168775" cy="3457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p:cNvSpPr>
            <a:spLocks noGrp="1"/>
          </p:cNvSpPr>
          <p:nvPr>
            <p:ph sz="half" idx="2"/>
          </p:nvPr>
        </p:nvSpPr>
        <p:spPr>
          <a:xfrm>
            <a:off x="4651375" y="2708275"/>
            <a:ext cx="4168775" cy="34575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Rectangle 6"/>
          <p:cNvSpPr>
            <a:spLocks noGrp="1" noChangeArrowheads="1"/>
          </p:cNvSpPr>
          <p:nvPr>
            <p:ph type="sldNum" sz="quarter" idx="10"/>
          </p:nvPr>
        </p:nvSpPr>
        <p:spPr>
          <a:ln/>
        </p:spPr>
        <p:txBody>
          <a:bodyPr/>
          <a:lstStyle>
            <a:lvl1pPr>
              <a:defRPr/>
            </a:lvl1pPr>
          </a:lstStyle>
          <a:p>
            <a:pPr>
              <a:defRPr/>
            </a:pPr>
            <a:fld id="{1A23E514-5942-40AD-89E2-5004817EE191}" type="slidenum">
              <a:rPr lang="en-US" altLang="en-US"/>
              <a:pPr>
                <a:defRPr/>
              </a:pPr>
              <a:t>‹#›</a:t>
            </a:fld>
            <a:endParaRPr lang="en-US" altLang="en-US"/>
          </a:p>
        </p:txBody>
      </p:sp>
    </p:spTree>
    <p:extLst>
      <p:ext uri="{BB962C8B-B14F-4D97-AF65-F5344CB8AC3E}">
        <p14:creationId xmlns:p14="http://schemas.microsoft.com/office/powerpoint/2010/main" val="4184196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GB"/>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Rectangle 6"/>
          <p:cNvSpPr>
            <a:spLocks noGrp="1" noChangeArrowheads="1"/>
          </p:cNvSpPr>
          <p:nvPr>
            <p:ph type="sldNum" sz="quarter" idx="10"/>
          </p:nvPr>
        </p:nvSpPr>
        <p:spPr>
          <a:ln/>
        </p:spPr>
        <p:txBody>
          <a:bodyPr/>
          <a:lstStyle>
            <a:lvl1pPr>
              <a:defRPr/>
            </a:lvl1pPr>
          </a:lstStyle>
          <a:p>
            <a:pPr>
              <a:defRPr/>
            </a:pPr>
            <a:fld id="{E60C545B-1F2F-4221-AC63-B17C804FA07A}" type="slidenum">
              <a:rPr lang="en-US" altLang="en-US"/>
              <a:pPr>
                <a:defRPr/>
              </a:pPr>
              <a:t>‹#›</a:t>
            </a:fld>
            <a:endParaRPr lang="en-US" altLang="en-US"/>
          </a:p>
        </p:txBody>
      </p:sp>
    </p:spTree>
    <p:extLst>
      <p:ext uri="{BB962C8B-B14F-4D97-AF65-F5344CB8AC3E}">
        <p14:creationId xmlns:p14="http://schemas.microsoft.com/office/powerpoint/2010/main" val="128836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Rectangle 6"/>
          <p:cNvSpPr>
            <a:spLocks noGrp="1" noChangeArrowheads="1"/>
          </p:cNvSpPr>
          <p:nvPr>
            <p:ph type="sldNum" sz="quarter" idx="10"/>
          </p:nvPr>
        </p:nvSpPr>
        <p:spPr>
          <a:ln/>
        </p:spPr>
        <p:txBody>
          <a:bodyPr/>
          <a:lstStyle>
            <a:lvl1pPr>
              <a:defRPr/>
            </a:lvl1pPr>
          </a:lstStyle>
          <a:p>
            <a:pPr>
              <a:defRPr/>
            </a:pPr>
            <a:fld id="{990BCECE-89E2-4968-BFA6-0D9DE949CCA9}" type="slidenum">
              <a:rPr lang="en-US" altLang="en-US"/>
              <a:pPr>
                <a:defRPr/>
              </a:pPr>
              <a:t>‹#›</a:t>
            </a:fld>
            <a:endParaRPr lang="en-US" altLang="en-US"/>
          </a:p>
        </p:txBody>
      </p:sp>
    </p:spTree>
    <p:extLst>
      <p:ext uri="{BB962C8B-B14F-4D97-AF65-F5344CB8AC3E}">
        <p14:creationId xmlns:p14="http://schemas.microsoft.com/office/powerpoint/2010/main" val="23204943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ln/>
        </p:spPr>
        <p:txBody>
          <a:bodyPr/>
          <a:lstStyle>
            <a:lvl1pPr>
              <a:defRPr/>
            </a:lvl1pPr>
          </a:lstStyle>
          <a:p>
            <a:pPr>
              <a:defRPr/>
            </a:pPr>
            <a:fld id="{2506CBA7-0785-4DB9-AEC9-6E5775104C75}" type="slidenum">
              <a:rPr lang="en-US" altLang="en-US"/>
              <a:pPr>
                <a:defRPr/>
              </a:pPr>
              <a:t>‹#›</a:t>
            </a:fld>
            <a:endParaRPr lang="en-US" altLang="en-US"/>
          </a:p>
        </p:txBody>
      </p:sp>
    </p:spTree>
    <p:extLst>
      <p:ext uri="{BB962C8B-B14F-4D97-AF65-F5344CB8AC3E}">
        <p14:creationId xmlns:p14="http://schemas.microsoft.com/office/powerpoint/2010/main" val="2384104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3880650F-B28D-4108-B20B-BB1B3C64A8DE}" type="slidenum">
              <a:rPr lang="en-US" altLang="en-US"/>
              <a:pPr>
                <a:defRPr/>
              </a:pPr>
              <a:t>‹#›</a:t>
            </a:fld>
            <a:endParaRPr lang="en-US" altLang="en-US"/>
          </a:p>
        </p:txBody>
      </p:sp>
    </p:spTree>
    <p:extLst>
      <p:ext uri="{BB962C8B-B14F-4D97-AF65-F5344CB8AC3E}">
        <p14:creationId xmlns:p14="http://schemas.microsoft.com/office/powerpoint/2010/main" val="3412982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Rectangle 6"/>
          <p:cNvSpPr>
            <a:spLocks noGrp="1" noChangeArrowheads="1"/>
          </p:cNvSpPr>
          <p:nvPr>
            <p:ph type="sldNum" sz="quarter" idx="10"/>
          </p:nvPr>
        </p:nvSpPr>
        <p:spPr>
          <a:ln/>
        </p:spPr>
        <p:txBody>
          <a:bodyPr/>
          <a:lstStyle>
            <a:lvl1pPr>
              <a:defRPr/>
            </a:lvl1pPr>
          </a:lstStyle>
          <a:p>
            <a:pPr>
              <a:defRPr/>
            </a:pPr>
            <a:fld id="{1A54E562-177E-4F11-ACC6-168BD7B578AF}" type="slidenum">
              <a:rPr lang="en-US" altLang="en-US"/>
              <a:pPr>
                <a:defRPr/>
              </a:pPr>
              <a:t>‹#›</a:t>
            </a:fld>
            <a:endParaRPr lang="en-US" altLang="en-US"/>
          </a:p>
        </p:txBody>
      </p:sp>
    </p:spTree>
    <p:extLst>
      <p:ext uri="{BB962C8B-B14F-4D97-AF65-F5344CB8AC3E}">
        <p14:creationId xmlns:p14="http://schemas.microsoft.com/office/powerpoint/2010/main" val="23383425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bwMode="auto">
          <a:xfrm>
            <a:off x="330200" y="908050"/>
            <a:ext cx="8489950" cy="129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p>
            <a:pPr lvl="0"/>
            <a:r>
              <a:rPr lang="en-US" dirty="0"/>
              <a:t>Click to edit Master title style</a:t>
            </a:r>
          </a:p>
        </p:txBody>
      </p:sp>
      <p:sp>
        <p:nvSpPr>
          <p:cNvPr id="3075" name="Rectangle 3"/>
          <p:cNvSpPr>
            <a:spLocks noGrp="1" noChangeArrowheads="1"/>
          </p:cNvSpPr>
          <p:nvPr>
            <p:ph type="body" idx="1"/>
          </p:nvPr>
        </p:nvSpPr>
        <p:spPr bwMode="auto">
          <a:xfrm>
            <a:off x="330200" y="2708275"/>
            <a:ext cx="8489950" cy="345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3078" name="Rectangle 6"/>
          <p:cNvSpPr>
            <a:spLocks noGrp="1" noChangeArrowheads="1"/>
          </p:cNvSpPr>
          <p:nvPr>
            <p:ph type="sldNum" sz="quarter" idx="4"/>
          </p:nvPr>
        </p:nvSpPr>
        <p:spPr bwMode="auto">
          <a:xfrm>
            <a:off x="7812088" y="6337300"/>
            <a:ext cx="1008062"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 uri="{FAA26D3D-D897-4be2-8F04-BA451C77F1D7}"/>
          </a:ex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EEE9EA97-11EC-4B62-8580-0477436CFEB7}" type="slidenum">
              <a:rPr lang="en-US" altLang="en-US"/>
              <a:pPr>
                <a:defRPr/>
              </a:pPr>
              <a:t>‹#›</a:t>
            </a:fld>
            <a:endParaRPr lang="en-US" altLang="en-US"/>
          </a:p>
        </p:txBody>
      </p:sp>
      <p:pic>
        <p:nvPicPr>
          <p:cNvPr id="1029" name="Picture 13" descr="DarkBlue1024"/>
          <p:cNvPicPr>
            <a:picLocks noChangeAspect="1" noChangeArrowheads="1"/>
          </p:cNvPicPr>
          <p:nvPr userDrawn="1"/>
        </p:nvPicPr>
        <p:blipFill>
          <a:blip r:embed="rId13">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0"/>
            <a:ext cx="9144000" cy="514350"/>
          </a:xfrm>
          <a:prstGeom prst="rect">
            <a:avLst/>
          </a:prstGeom>
          <a:solidFill>
            <a:schemeClr val="bg1"/>
          </a:solidFill>
          <a:ln>
            <a:noFill/>
          </a:ln>
        </p:spPr>
      </p:pic>
    </p:spTree>
  </p:cSld>
  <p:clrMap bg1="lt1" tx1="dk1" bg2="lt2" tx2="dk2" accent1="accent1" accent2="accent2" accent3="accent3" accent4="accent4" accent5="accent5" accent6="accent6" hlink="hlink" folHlink="folHlink"/>
  <p:sldLayoutIdLst>
    <p:sldLayoutId id="2147484706" r:id="rId1"/>
    <p:sldLayoutId id="2147484696" r:id="rId2"/>
    <p:sldLayoutId id="2147484697" r:id="rId3"/>
    <p:sldLayoutId id="2147484698" r:id="rId4"/>
    <p:sldLayoutId id="2147484699" r:id="rId5"/>
    <p:sldLayoutId id="2147484700" r:id="rId6"/>
    <p:sldLayoutId id="2147484701" r:id="rId7"/>
    <p:sldLayoutId id="2147484702" r:id="rId8"/>
    <p:sldLayoutId id="2147484703" r:id="rId9"/>
    <p:sldLayoutId id="2147484704" r:id="rId10"/>
    <p:sldLayoutId id="2147484705" r:id="rId11"/>
  </p:sldLayoutIdLst>
  <p:hf hdr="0" ftr="0" dt="0"/>
  <p:txStyles>
    <p:titleStyle>
      <a:lvl1pPr algn="l" rtl="0" eaLnBrk="0" fontAlgn="base" hangingPunct="0">
        <a:spcBef>
          <a:spcPct val="0"/>
        </a:spcBef>
        <a:spcAft>
          <a:spcPct val="0"/>
        </a:spcAft>
        <a:defRPr sz="3000" b="1">
          <a:solidFill>
            <a:schemeClr val="tx2"/>
          </a:solidFill>
          <a:latin typeface="+mj-lt"/>
          <a:ea typeface="+mj-ea"/>
          <a:cs typeface="ＭＳ Ｐゴシック" charset="0"/>
        </a:defRPr>
      </a:lvl1pPr>
      <a:lvl2pPr algn="l" rtl="0" eaLnBrk="0" fontAlgn="base" hangingPunct="0">
        <a:spcBef>
          <a:spcPct val="0"/>
        </a:spcBef>
        <a:spcAft>
          <a:spcPct val="0"/>
        </a:spcAft>
        <a:defRPr sz="3000" b="1">
          <a:solidFill>
            <a:schemeClr val="tx2"/>
          </a:solidFill>
          <a:latin typeface="Arial" charset="0"/>
          <a:ea typeface="ＭＳ Ｐゴシック" charset="0"/>
          <a:cs typeface="ＭＳ Ｐゴシック" charset="0"/>
        </a:defRPr>
      </a:lvl2pPr>
      <a:lvl3pPr algn="l" rtl="0" eaLnBrk="0" fontAlgn="base" hangingPunct="0">
        <a:spcBef>
          <a:spcPct val="0"/>
        </a:spcBef>
        <a:spcAft>
          <a:spcPct val="0"/>
        </a:spcAft>
        <a:defRPr sz="3000" b="1">
          <a:solidFill>
            <a:schemeClr val="tx2"/>
          </a:solidFill>
          <a:latin typeface="Arial" charset="0"/>
          <a:ea typeface="ＭＳ Ｐゴシック" charset="0"/>
          <a:cs typeface="ＭＳ Ｐゴシック" charset="0"/>
        </a:defRPr>
      </a:lvl3pPr>
      <a:lvl4pPr algn="l" rtl="0" eaLnBrk="0" fontAlgn="base" hangingPunct="0">
        <a:spcBef>
          <a:spcPct val="0"/>
        </a:spcBef>
        <a:spcAft>
          <a:spcPct val="0"/>
        </a:spcAft>
        <a:defRPr sz="3000" b="1">
          <a:solidFill>
            <a:schemeClr val="tx2"/>
          </a:solidFill>
          <a:latin typeface="Arial" charset="0"/>
          <a:ea typeface="ＭＳ Ｐゴシック" charset="0"/>
          <a:cs typeface="ＭＳ Ｐゴシック" charset="0"/>
        </a:defRPr>
      </a:lvl4pPr>
      <a:lvl5pPr algn="l" rtl="0" eaLnBrk="0" fontAlgn="base" hangingPunct="0">
        <a:spcBef>
          <a:spcPct val="0"/>
        </a:spcBef>
        <a:spcAft>
          <a:spcPct val="0"/>
        </a:spcAft>
        <a:defRPr sz="3000" b="1">
          <a:solidFill>
            <a:schemeClr val="tx2"/>
          </a:solidFill>
          <a:latin typeface="Arial" charset="0"/>
          <a:ea typeface="ＭＳ Ｐゴシック" charset="0"/>
          <a:cs typeface="ＭＳ Ｐゴシック" charset="0"/>
        </a:defRPr>
      </a:lvl5pPr>
      <a:lvl6pPr marL="457200" algn="l" rtl="0" fontAlgn="base">
        <a:spcBef>
          <a:spcPct val="0"/>
        </a:spcBef>
        <a:spcAft>
          <a:spcPct val="0"/>
        </a:spcAft>
        <a:defRPr sz="3000" b="1">
          <a:solidFill>
            <a:schemeClr val="tx2"/>
          </a:solidFill>
          <a:latin typeface="Arial" charset="0"/>
          <a:ea typeface="ＭＳ Ｐゴシック" charset="0"/>
        </a:defRPr>
      </a:lvl6pPr>
      <a:lvl7pPr marL="914400" algn="l" rtl="0" fontAlgn="base">
        <a:spcBef>
          <a:spcPct val="0"/>
        </a:spcBef>
        <a:spcAft>
          <a:spcPct val="0"/>
        </a:spcAft>
        <a:defRPr sz="3000" b="1">
          <a:solidFill>
            <a:schemeClr val="tx2"/>
          </a:solidFill>
          <a:latin typeface="Arial" charset="0"/>
          <a:ea typeface="ＭＳ Ｐゴシック" charset="0"/>
        </a:defRPr>
      </a:lvl7pPr>
      <a:lvl8pPr marL="1371600" algn="l" rtl="0" fontAlgn="base">
        <a:spcBef>
          <a:spcPct val="0"/>
        </a:spcBef>
        <a:spcAft>
          <a:spcPct val="0"/>
        </a:spcAft>
        <a:defRPr sz="3000" b="1">
          <a:solidFill>
            <a:schemeClr val="tx2"/>
          </a:solidFill>
          <a:latin typeface="Arial" charset="0"/>
          <a:ea typeface="ＭＳ Ｐゴシック" charset="0"/>
        </a:defRPr>
      </a:lvl8pPr>
      <a:lvl9pPr marL="1828800" algn="l" rtl="0" fontAlgn="base">
        <a:spcBef>
          <a:spcPct val="0"/>
        </a:spcBef>
        <a:spcAft>
          <a:spcPct val="0"/>
        </a:spcAft>
        <a:defRPr sz="3000" b="1">
          <a:solidFill>
            <a:schemeClr val="tx2"/>
          </a:solidFill>
          <a:latin typeface="Arial" charset="0"/>
          <a:ea typeface="ＭＳ Ｐゴシック" charset="0"/>
        </a:defRPr>
      </a:lvl9pPr>
    </p:titleStyle>
    <p:bodyStyle>
      <a:lvl1pPr marL="342900" indent="-342900" algn="l" rtl="0" eaLnBrk="0" fontAlgn="base" hangingPunct="0">
        <a:spcBef>
          <a:spcPct val="20000"/>
        </a:spcBef>
        <a:spcAft>
          <a:spcPct val="0"/>
        </a:spcAft>
        <a:buChar char="•"/>
        <a:defRPr sz="2800">
          <a:solidFill>
            <a:schemeClr val="tx1"/>
          </a:solidFill>
          <a:latin typeface="+mn-lt"/>
          <a:ea typeface="+mn-ea"/>
          <a:cs typeface="ＭＳ Ｐゴシック" charset="0"/>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6.xml.rels><?xml version="1.0" encoding="UTF-8" standalone="yes"?>
<Relationships xmlns="http://schemas.openxmlformats.org/package/2006/relationships"><Relationship Id="rId2" Type="http://schemas.openxmlformats.org/officeDocument/2006/relationships/hyperlink" Target="mailto:liam.wright.17@ucl.ac.uk" TargetMode="Externa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179388" y="1773238"/>
            <a:ext cx="8640762" cy="1439862"/>
          </a:xfrm>
        </p:spPr>
        <p:txBody>
          <a:bodyPr>
            <a:normAutofit/>
          </a:bodyPr>
          <a:lstStyle/>
          <a:p>
            <a:pPr algn="ctr" eaLnBrk="1" hangingPunct="1">
              <a:lnSpc>
                <a:spcPct val="130000"/>
              </a:lnSpc>
              <a:defRPr/>
            </a:pPr>
            <a:r>
              <a:rPr lang="en-US" dirty="0"/>
              <a:t>The Effect of Spending Cuts on Teenage Pregnancy</a:t>
            </a:r>
            <a:endParaRPr lang="en-GB" dirty="0"/>
          </a:p>
        </p:txBody>
      </p:sp>
      <p:sp>
        <p:nvSpPr>
          <p:cNvPr id="2051" name="Rectangle 3"/>
          <p:cNvSpPr>
            <a:spLocks noGrp="1" noChangeArrowheads="1"/>
          </p:cNvSpPr>
          <p:nvPr>
            <p:ph type="subTitle" idx="1"/>
          </p:nvPr>
        </p:nvSpPr>
        <p:spPr>
          <a:xfrm>
            <a:off x="323850" y="3644900"/>
            <a:ext cx="8496300" cy="2736850"/>
          </a:xfrm>
        </p:spPr>
        <p:txBody>
          <a:bodyPr>
            <a:normAutofit/>
          </a:bodyPr>
          <a:lstStyle/>
          <a:p>
            <a:pPr algn="ctr" eaLnBrk="1" hangingPunct="1">
              <a:defRPr/>
            </a:pPr>
            <a:r>
              <a:rPr lang="en-GB" altLang="en-US" b="1" dirty="0">
                <a:solidFill>
                  <a:srgbClr val="1F497D"/>
                </a:solidFill>
              </a:rPr>
              <a:t>Liam Wright</a:t>
            </a:r>
            <a:endParaRPr lang="en-GB" altLang="en-US" sz="1200" dirty="0">
              <a:solidFill>
                <a:srgbClr val="1F497D"/>
              </a:solidFill>
            </a:endParaRPr>
          </a:p>
          <a:p>
            <a:pPr algn="ctr" eaLnBrk="1" hangingPunct="1">
              <a:defRPr/>
            </a:pPr>
            <a:r>
              <a:rPr lang="en-GB" altLang="en-US" sz="2600" dirty="0">
                <a:solidFill>
                  <a:srgbClr val="1F497D"/>
                </a:solidFill>
              </a:rPr>
              <a:t>Department of Epidemiology and Public Health</a:t>
            </a:r>
          </a:p>
          <a:p>
            <a:pPr algn="ctr" eaLnBrk="1" hangingPunct="1">
              <a:defRPr/>
            </a:pPr>
            <a:r>
              <a:rPr lang="en-GB" altLang="en-US" sz="2600" dirty="0">
                <a:solidFill>
                  <a:srgbClr val="1F497D"/>
                </a:solidFill>
              </a:rPr>
              <a:t>University College London</a:t>
            </a:r>
          </a:p>
          <a:p>
            <a:pPr algn="ctr" eaLnBrk="1" hangingPunct="1">
              <a:defRPr/>
            </a:pPr>
            <a:endParaRPr lang="en-GB" altLang="en-US" sz="2600" dirty="0">
              <a:solidFill>
                <a:srgbClr val="1F497D"/>
              </a:solidFill>
            </a:endParaRPr>
          </a:p>
          <a:p>
            <a:pPr algn="ctr" eaLnBrk="1" hangingPunct="1">
              <a:defRPr/>
            </a:pPr>
            <a:r>
              <a:rPr lang="en-GB" altLang="en-US" sz="2000" b="1" i="1" dirty="0">
                <a:solidFill>
                  <a:srgbClr val="1F497D"/>
                </a:solidFill>
              </a:rPr>
              <a:t>Co-author: Professor David Paton, University of Nottingham</a:t>
            </a:r>
            <a:endParaRPr lang="hu-HU" altLang="en-US" sz="2000" b="1" i="1" dirty="0">
              <a:solidFill>
                <a:srgbClr val="1F497D"/>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908050"/>
            <a:ext cx="8489950" cy="576263"/>
          </a:xfrm>
        </p:spPr>
        <p:txBody>
          <a:bodyPr/>
          <a:lstStyle/>
          <a:p>
            <a:pPr>
              <a:defRPr/>
            </a:pPr>
            <a:r>
              <a:rPr lang="en-GB" dirty="0"/>
              <a:t>The Teenage Pregnancy Strategy (IV)</a:t>
            </a:r>
            <a:r>
              <a:rPr lang="en-US" dirty="0"/>
              <a:t/>
            </a:r>
            <a:br>
              <a:rPr lang="en-US" dirty="0"/>
            </a:br>
            <a:endParaRPr lang="en-US" dirty="0"/>
          </a:p>
        </p:txBody>
      </p:sp>
      <p:sp>
        <p:nvSpPr>
          <p:cNvPr id="4" name="Slide Number Placeholder 3"/>
          <p:cNvSpPr>
            <a:spLocks noGrp="1"/>
          </p:cNvSpPr>
          <p:nvPr>
            <p:ph type="sldNum" sz="quarter"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fld id="{D3B4298E-0291-4063-A375-744716DDB3D3}" type="slidenum">
              <a:rPr lang="en-US" altLang="en-US" smtClean="0"/>
              <a:pPr eaLnBrk="1" hangingPunct="1">
                <a:defRPr/>
              </a:pPr>
              <a:t>9</a:t>
            </a:fld>
            <a:endParaRPr lang="en-US" altLang="en-US"/>
          </a:p>
        </p:txBody>
      </p:sp>
      <p:sp>
        <p:nvSpPr>
          <p:cNvPr id="12292" name="TextBox 2"/>
          <p:cNvSpPr txBox="1">
            <a:spLocks noChangeArrowheads="1"/>
          </p:cNvSpPr>
          <p:nvPr/>
        </p:nvSpPr>
        <p:spPr bwMode="auto">
          <a:xfrm>
            <a:off x="330199" y="1557338"/>
            <a:ext cx="7695489"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 typeface="Arial" panose="020B0604020202020204" pitchFamily="34" charset="0"/>
              <a:buChar char="•"/>
            </a:pPr>
            <a:r>
              <a:rPr lang="en-US" altLang="en-US" sz="1600" dirty="0"/>
              <a:t>Local authorities exercised considerable discretion </a:t>
            </a:r>
            <a:r>
              <a:rPr lang="en-GB" altLang="en-US" sz="1600" dirty="0"/>
              <a:t>in initiatives undertaken </a:t>
            </a:r>
            <a:r>
              <a:rPr lang="en-US" altLang="en-US" sz="1600" dirty="0"/>
              <a:t>with </a:t>
            </a:r>
            <a:r>
              <a:rPr lang="en-US" altLang="en-US" sz="1600" dirty="0" err="1"/>
              <a:t>vari</a:t>
            </a:r>
            <a:r>
              <a:rPr lang="en-GB" altLang="en-US" sz="1600" dirty="0" err="1"/>
              <a:t>ation</a:t>
            </a:r>
            <a:r>
              <a:rPr lang="en-GB" altLang="en-US" sz="1600" dirty="0"/>
              <a:t> across local authorities and time.</a:t>
            </a:r>
          </a:p>
          <a:p>
            <a:pPr eaLnBrk="1" hangingPunct="1">
              <a:spcBef>
                <a:spcPct val="0"/>
              </a:spcBef>
              <a:buFont typeface="Arial" panose="020B0604020202020204" pitchFamily="34" charset="0"/>
              <a:buChar char="•"/>
            </a:pPr>
            <a:endParaRPr lang="en-GB" altLang="en-US" sz="1600" dirty="0" smtClean="0"/>
          </a:p>
          <a:p>
            <a:pPr eaLnBrk="1" hangingPunct="1">
              <a:spcBef>
                <a:spcPct val="0"/>
              </a:spcBef>
              <a:buFont typeface="Arial" panose="020B0604020202020204" pitchFamily="34" charset="0"/>
              <a:buChar char="•"/>
            </a:pPr>
            <a:r>
              <a:rPr lang="en-GB" altLang="en-US" sz="1600" dirty="0" smtClean="0"/>
              <a:t>Local </a:t>
            </a:r>
            <a:r>
              <a:rPr lang="en-GB" altLang="en-US" sz="1600" dirty="0"/>
              <a:t>strategies focused on:</a:t>
            </a:r>
          </a:p>
          <a:p>
            <a:pPr lvl="1" eaLnBrk="1" hangingPunct="1">
              <a:spcBef>
                <a:spcPct val="0"/>
              </a:spcBef>
              <a:buFont typeface="Arial" panose="020B0604020202020204" pitchFamily="34" charset="0"/>
              <a:buChar char="•"/>
            </a:pPr>
            <a:r>
              <a:rPr lang="en-GB" altLang="en-US" sz="1600" dirty="0"/>
              <a:t>Opening and publicising young person family planning services and enabling greater access to contraception</a:t>
            </a:r>
          </a:p>
          <a:p>
            <a:pPr lvl="1" eaLnBrk="1" hangingPunct="1">
              <a:spcBef>
                <a:spcPct val="0"/>
              </a:spcBef>
              <a:buFont typeface="Arial" panose="020B0604020202020204" pitchFamily="34" charset="0"/>
              <a:buChar char="•"/>
            </a:pPr>
            <a:r>
              <a:rPr lang="en-GB" altLang="en-US" sz="1600" dirty="0"/>
              <a:t>Expanding sex and relationships education in schools and social services</a:t>
            </a:r>
          </a:p>
          <a:p>
            <a:pPr lvl="1" eaLnBrk="1" hangingPunct="1">
              <a:spcBef>
                <a:spcPct val="0"/>
              </a:spcBef>
              <a:buFont typeface="Arial" panose="020B0604020202020204" pitchFamily="34" charset="0"/>
              <a:buChar char="•"/>
            </a:pPr>
            <a:r>
              <a:rPr lang="en-GB" altLang="en-US" sz="1600" dirty="0"/>
              <a:t>Targeted interventions for at-risk youths.</a:t>
            </a:r>
          </a:p>
          <a:p>
            <a:pPr lvl="1" eaLnBrk="1" hangingPunct="1">
              <a:spcBef>
                <a:spcPct val="0"/>
              </a:spcBef>
              <a:buFont typeface="Arial" panose="020B0604020202020204" pitchFamily="34" charset="0"/>
              <a:buChar char="•"/>
            </a:pPr>
            <a:r>
              <a:rPr lang="en-GB" altLang="en-US" sz="1600" dirty="0"/>
              <a:t>Improved pathways across local services</a:t>
            </a:r>
            <a:r>
              <a:rPr lang="en-GB" altLang="en-US" sz="1600" dirty="0" smtClean="0"/>
              <a:t>.</a:t>
            </a:r>
            <a:endParaRPr lang="en-GB" altLang="en-US" sz="1600" dirty="0"/>
          </a:p>
        </p:txBody>
      </p:sp>
      <p:pic>
        <p:nvPicPr>
          <p:cNvPr id="6" name="Picture 5"/>
          <p:cNvPicPr>
            <a:picLocks noChangeAspect="1"/>
          </p:cNvPicPr>
          <p:nvPr/>
        </p:nvPicPr>
        <p:blipFill>
          <a:blip r:embed="rId3"/>
          <a:stretch>
            <a:fillRect/>
          </a:stretch>
        </p:blipFill>
        <p:spPr>
          <a:xfrm>
            <a:off x="4458088" y="3964998"/>
            <a:ext cx="3567600" cy="2610427"/>
          </a:xfrm>
          <a:prstGeom prst="rect">
            <a:avLst/>
          </a:prstGeom>
        </p:spPr>
      </p:pic>
      <p:pic>
        <p:nvPicPr>
          <p:cNvPr id="2050" name="Picture 2" descr="Image result for buzz bus blackpoo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3938687"/>
            <a:ext cx="3566816" cy="26751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6824261" y="6490688"/>
            <a:ext cx="1622560" cy="246221"/>
          </a:xfrm>
          <a:prstGeom prst="rect">
            <a:avLst/>
          </a:prstGeom>
          <a:noFill/>
        </p:spPr>
        <p:txBody>
          <a:bodyPr wrap="none" rtlCol="0">
            <a:spAutoFit/>
          </a:bodyPr>
          <a:lstStyle/>
          <a:p>
            <a:r>
              <a:rPr lang="en-GB" sz="1000" dirty="0"/>
              <a:t>Data: David Paton (2013)</a:t>
            </a:r>
          </a:p>
        </p:txBody>
      </p:sp>
    </p:spTree>
    <p:extLst>
      <p:ext uri="{BB962C8B-B14F-4D97-AF65-F5344CB8AC3E}">
        <p14:creationId xmlns:p14="http://schemas.microsoft.com/office/powerpoint/2010/main" val="255026783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908050"/>
            <a:ext cx="8489950" cy="576263"/>
          </a:xfrm>
        </p:spPr>
        <p:txBody>
          <a:bodyPr/>
          <a:lstStyle/>
          <a:p>
            <a:pPr>
              <a:defRPr/>
            </a:pPr>
            <a:r>
              <a:rPr lang="en-GB" dirty="0"/>
              <a:t>The Teenage Pregnancy Strategy (V)</a:t>
            </a:r>
            <a:r>
              <a:rPr lang="en-US" dirty="0"/>
              <a:t/>
            </a:r>
            <a:br>
              <a:rPr lang="en-US" dirty="0"/>
            </a:br>
            <a:endParaRPr lang="en-US" dirty="0"/>
          </a:p>
        </p:txBody>
      </p:sp>
      <p:sp>
        <p:nvSpPr>
          <p:cNvPr id="4" name="Slide Number Placeholder 3"/>
          <p:cNvSpPr>
            <a:spLocks noGrp="1"/>
          </p:cNvSpPr>
          <p:nvPr>
            <p:ph type="sldNum" sz="quarter"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fld id="{D3B4298E-0291-4063-A375-744716DDB3D3}" type="slidenum">
              <a:rPr lang="en-US" altLang="en-US" smtClean="0"/>
              <a:pPr eaLnBrk="1" hangingPunct="1">
                <a:defRPr/>
              </a:pPr>
              <a:t>10</a:t>
            </a:fld>
            <a:endParaRPr lang="en-US" altLang="en-US"/>
          </a:p>
        </p:txBody>
      </p:sp>
      <p:sp>
        <p:nvSpPr>
          <p:cNvPr id="12292" name="TextBox 2"/>
          <p:cNvSpPr txBox="1">
            <a:spLocks noChangeArrowheads="1"/>
          </p:cNvSpPr>
          <p:nvPr/>
        </p:nvSpPr>
        <p:spPr bwMode="auto">
          <a:xfrm>
            <a:off x="330200" y="1557338"/>
            <a:ext cx="4313808" cy="5139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US" altLang="en-US" sz="1600" dirty="0"/>
              <a:t>Central TPU and regional coordinators axed in 2010, but guidance continued to be published (e.g., Department for Children, Schools and Families and Department of Health, 2010).</a:t>
            </a:r>
          </a:p>
          <a:p>
            <a:pPr eaLnBrk="1" hangingPunct="1">
              <a:spcBef>
                <a:spcPct val="0"/>
              </a:spcBef>
            </a:pPr>
            <a:endParaRPr lang="en-US" altLang="en-US" sz="1600" dirty="0"/>
          </a:p>
          <a:p>
            <a:pPr eaLnBrk="1" hangingPunct="1">
              <a:spcBef>
                <a:spcPct val="0"/>
              </a:spcBef>
            </a:pPr>
            <a:r>
              <a:rPr lang="en-US" altLang="en-US" sz="1600" dirty="0"/>
              <a:t>Targets not renewed, but under-18 conceptions part of Public Health England’s ‘Public Health Outcomes Framework’.</a:t>
            </a:r>
          </a:p>
          <a:p>
            <a:pPr eaLnBrk="1" hangingPunct="1">
              <a:spcBef>
                <a:spcPct val="0"/>
              </a:spcBef>
            </a:pPr>
            <a:endParaRPr lang="en-US" altLang="en-US" sz="1600" dirty="0"/>
          </a:p>
          <a:p>
            <a:pPr eaLnBrk="1" hangingPunct="1">
              <a:spcBef>
                <a:spcPct val="0"/>
              </a:spcBef>
            </a:pPr>
            <a:r>
              <a:rPr lang="en-US" altLang="en-US" sz="1600" dirty="0"/>
              <a:t>Funding for Teenage Pregnancy Services subsumed within ‘Early Intervention Grant’.</a:t>
            </a:r>
          </a:p>
          <a:p>
            <a:pPr lvl="1" eaLnBrk="1" hangingPunct="1">
              <a:spcBef>
                <a:spcPct val="0"/>
              </a:spcBef>
            </a:pPr>
            <a:r>
              <a:rPr lang="en-US" altLang="en-US" sz="1600" dirty="0"/>
              <a:t>Early Intervention Grant cut 14.3% between 2010/11 and 2011/12.</a:t>
            </a:r>
          </a:p>
          <a:p>
            <a:pPr lvl="1" eaLnBrk="1" hangingPunct="1">
              <a:spcBef>
                <a:spcPct val="0"/>
              </a:spcBef>
            </a:pPr>
            <a:endParaRPr lang="en-US" altLang="en-US" sz="1600" dirty="0" smtClean="0"/>
          </a:p>
          <a:p>
            <a:pPr eaLnBrk="1" hangingPunct="1">
              <a:spcBef>
                <a:spcPct val="0"/>
              </a:spcBef>
            </a:pPr>
            <a:r>
              <a:rPr lang="en-US" altLang="en-US" sz="1600" dirty="0" smtClean="0"/>
              <a:t>One </a:t>
            </a:r>
            <a:r>
              <a:rPr lang="en-US" altLang="en-US" sz="1600" dirty="0"/>
              <a:t>third of local coordinators cut in 2011 (Williams, 2011).</a:t>
            </a:r>
          </a:p>
          <a:p>
            <a:pPr lvl="1" eaLnBrk="1" hangingPunct="1">
              <a:spcBef>
                <a:spcPct val="0"/>
              </a:spcBef>
            </a:pPr>
            <a:endParaRPr lang="en-GB" altLang="en-US" sz="1600" dirty="0"/>
          </a:p>
        </p:txBody>
      </p:sp>
      <p:pic>
        <p:nvPicPr>
          <p:cNvPr id="5" name="Picture 4"/>
          <p:cNvPicPr>
            <a:picLocks noChangeAspect="1"/>
          </p:cNvPicPr>
          <p:nvPr/>
        </p:nvPicPr>
        <p:blipFill>
          <a:blip r:embed="rId3"/>
          <a:stretch>
            <a:fillRect/>
          </a:stretch>
        </p:blipFill>
        <p:spPr>
          <a:xfrm>
            <a:off x="4642832" y="2119834"/>
            <a:ext cx="4267196" cy="3122324"/>
          </a:xfrm>
          <a:prstGeom prst="rect">
            <a:avLst/>
          </a:prstGeom>
        </p:spPr>
      </p:pic>
      <p:sp>
        <p:nvSpPr>
          <p:cNvPr id="6" name="TextBox 5"/>
          <p:cNvSpPr txBox="1"/>
          <p:nvPr/>
        </p:nvSpPr>
        <p:spPr>
          <a:xfrm>
            <a:off x="7862837" y="4995937"/>
            <a:ext cx="957313" cy="246221"/>
          </a:xfrm>
          <a:prstGeom prst="rect">
            <a:avLst/>
          </a:prstGeom>
          <a:noFill/>
        </p:spPr>
        <p:txBody>
          <a:bodyPr wrap="none" rtlCol="0">
            <a:spAutoFit/>
          </a:bodyPr>
          <a:lstStyle/>
          <a:p>
            <a:r>
              <a:rPr lang="en-GB" sz="1000" dirty="0"/>
              <a:t>Data: Various</a:t>
            </a:r>
          </a:p>
        </p:txBody>
      </p:sp>
    </p:spTree>
    <p:extLst>
      <p:ext uri="{BB962C8B-B14F-4D97-AF65-F5344CB8AC3E}">
        <p14:creationId xmlns:p14="http://schemas.microsoft.com/office/powerpoint/2010/main" val="31436466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908050"/>
            <a:ext cx="8489950" cy="576263"/>
          </a:xfrm>
        </p:spPr>
        <p:txBody>
          <a:bodyPr/>
          <a:lstStyle/>
          <a:p>
            <a:pPr>
              <a:defRPr/>
            </a:pPr>
            <a:r>
              <a:rPr lang="en-GB" dirty="0"/>
              <a:t>Post-Strategy Outlook (I)</a:t>
            </a:r>
            <a:endParaRPr lang="en-US" dirty="0"/>
          </a:p>
        </p:txBody>
      </p:sp>
      <p:sp>
        <p:nvSpPr>
          <p:cNvPr id="4" name="Slide Number Placeholder 3"/>
          <p:cNvSpPr>
            <a:spLocks noGrp="1"/>
          </p:cNvSpPr>
          <p:nvPr>
            <p:ph type="sldNum" sz="quarter"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fld id="{E0C65A62-1CFA-4671-83F7-8B2B8F71F7BD}" type="slidenum">
              <a:rPr lang="en-US" altLang="en-US" smtClean="0"/>
              <a:pPr eaLnBrk="1" hangingPunct="1">
                <a:defRPr/>
              </a:pPr>
              <a:t>11</a:t>
            </a:fld>
            <a:endParaRPr lang="en-US" altLang="en-US"/>
          </a:p>
        </p:txBody>
      </p:sp>
      <p:pic>
        <p:nvPicPr>
          <p:cNvPr id="6" name="Picture 5"/>
          <p:cNvPicPr>
            <a:picLocks noChangeAspect="1"/>
          </p:cNvPicPr>
          <p:nvPr/>
        </p:nvPicPr>
        <p:blipFill>
          <a:blip r:embed="rId3"/>
          <a:stretch>
            <a:fillRect/>
          </a:stretch>
        </p:blipFill>
        <p:spPr>
          <a:xfrm>
            <a:off x="1259575" y="1485224"/>
            <a:ext cx="6631200" cy="4852076"/>
          </a:xfrm>
          <a:prstGeom prst="rect">
            <a:avLst/>
          </a:prstGeom>
        </p:spPr>
      </p:pic>
      <p:sp>
        <p:nvSpPr>
          <p:cNvPr id="5" name="TextBox 4"/>
          <p:cNvSpPr txBox="1"/>
          <p:nvPr/>
        </p:nvSpPr>
        <p:spPr>
          <a:xfrm>
            <a:off x="7287885" y="6090623"/>
            <a:ext cx="1205779" cy="246221"/>
          </a:xfrm>
          <a:prstGeom prst="rect">
            <a:avLst/>
          </a:prstGeom>
          <a:noFill/>
        </p:spPr>
        <p:txBody>
          <a:bodyPr wrap="none" rtlCol="0">
            <a:spAutoFit/>
          </a:bodyPr>
          <a:lstStyle/>
          <a:p>
            <a:r>
              <a:rPr lang="en-GB" sz="1000" dirty="0"/>
              <a:t>Data: ONS (2018)</a:t>
            </a:r>
          </a:p>
        </p:txBody>
      </p:sp>
    </p:spTree>
    <p:extLst>
      <p:ext uri="{BB962C8B-B14F-4D97-AF65-F5344CB8AC3E}">
        <p14:creationId xmlns:p14="http://schemas.microsoft.com/office/powerpoint/2010/main" val="4247815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908050"/>
            <a:ext cx="8489950" cy="576263"/>
          </a:xfrm>
        </p:spPr>
        <p:txBody>
          <a:bodyPr/>
          <a:lstStyle/>
          <a:p>
            <a:pPr>
              <a:defRPr/>
            </a:pPr>
            <a:r>
              <a:rPr lang="en-GB" dirty="0"/>
              <a:t>Post-Strategy Outlook (III)</a:t>
            </a:r>
            <a:endParaRPr lang="en-US" dirty="0"/>
          </a:p>
        </p:txBody>
      </p:sp>
      <p:sp>
        <p:nvSpPr>
          <p:cNvPr id="4" name="Slide Number Placeholder 3"/>
          <p:cNvSpPr>
            <a:spLocks noGrp="1"/>
          </p:cNvSpPr>
          <p:nvPr>
            <p:ph type="sldNum" sz="quarter"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fld id="{E0C65A62-1CFA-4671-83F7-8B2B8F71F7BD}" type="slidenum">
              <a:rPr lang="en-US" altLang="en-US" smtClean="0"/>
              <a:pPr eaLnBrk="1" hangingPunct="1">
                <a:defRPr/>
              </a:pPr>
              <a:t>12</a:t>
            </a:fld>
            <a:endParaRPr lang="en-US" altLang="en-US"/>
          </a:p>
        </p:txBody>
      </p:sp>
      <p:pic>
        <p:nvPicPr>
          <p:cNvPr id="3" name="Picture 2"/>
          <p:cNvPicPr>
            <a:picLocks noChangeAspect="1"/>
          </p:cNvPicPr>
          <p:nvPr/>
        </p:nvPicPr>
        <p:blipFill>
          <a:blip r:embed="rId3"/>
          <a:stretch>
            <a:fillRect/>
          </a:stretch>
        </p:blipFill>
        <p:spPr>
          <a:xfrm>
            <a:off x="1259575" y="1484313"/>
            <a:ext cx="6631200" cy="4852076"/>
          </a:xfrm>
          <a:prstGeom prst="rect">
            <a:avLst/>
          </a:prstGeom>
        </p:spPr>
      </p:pic>
      <p:sp>
        <p:nvSpPr>
          <p:cNvPr id="5" name="TextBox 4"/>
          <p:cNvSpPr txBox="1"/>
          <p:nvPr/>
        </p:nvSpPr>
        <p:spPr>
          <a:xfrm>
            <a:off x="7354913" y="6102993"/>
            <a:ext cx="1205779" cy="246221"/>
          </a:xfrm>
          <a:prstGeom prst="rect">
            <a:avLst/>
          </a:prstGeom>
          <a:noFill/>
        </p:spPr>
        <p:txBody>
          <a:bodyPr wrap="none" rtlCol="0">
            <a:spAutoFit/>
          </a:bodyPr>
          <a:lstStyle/>
          <a:p>
            <a:r>
              <a:rPr lang="en-GB" sz="1000" dirty="0"/>
              <a:t>Data: ONS (2018)</a:t>
            </a:r>
          </a:p>
        </p:txBody>
      </p:sp>
    </p:spTree>
    <p:extLst>
      <p:ext uri="{BB962C8B-B14F-4D97-AF65-F5344CB8AC3E}">
        <p14:creationId xmlns:p14="http://schemas.microsoft.com/office/powerpoint/2010/main" val="11084020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908050"/>
            <a:ext cx="8489950" cy="576263"/>
          </a:xfrm>
        </p:spPr>
        <p:txBody>
          <a:bodyPr/>
          <a:lstStyle/>
          <a:p>
            <a:pPr>
              <a:defRPr/>
            </a:pPr>
            <a:r>
              <a:rPr lang="en-GB" dirty="0"/>
              <a:t>Post-Strategy Outlook (IV)</a:t>
            </a:r>
            <a:endParaRPr lang="en-US" dirty="0"/>
          </a:p>
        </p:txBody>
      </p:sp>
      <p:sp>
        <p:nvSpPr>
          <p:cNvPr id="4" name="Slide Number Placeholder 3"/>
          <p:cNvSpPr>
            <a:spLocks noGrp="1"/>
          </p:cNvSpPr>
          <p:nvPr>
            <p:ph type="sldNum" sz="quarter"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fld id="{E0C65A62-1CFA-4671-83F7-8B2B8F71F7BD}" type="slidenum">
              <a:rPr lang="en-US" altLang="en-US" smtClean="0"/>
              <a:pPr eaLnBrk="1" hangingPunct="1">
                <a:defRPr/>
              </a:pPr>
              <a:t>13</a:t>
            </a:fld>
            <a:endParaRPr lang="en-US" altLang="en-US"/>
          </a:p>
        </p:txBody>
      </p:sp>
      <p:pic>
        <p:nvPicPr>
          <p:cNvPr id="5" name="Picture 4"/>
          <p:cNvPicPr>
            <a:picLocks noChangeAspect="1"/>
          </p:cNvPicPr>
          <p:nvPr/>
        </p:nvPicPr>
        <p:blipFill>
          <a:blip r:embed="rId3"/>
          <a:stretch>
            <a:fillRect/>
          </a:stretch>
        </p:blipFill>
        <p:spPr>
          <a:xfrm>
            <a:off x="1259575" y="1484313"/>
            <a:ext cx="6631200" cy="4852076"/>
          </a:xfrm>
          <a:prstGeom prst="rect">
            <a:avLst/>
          </a:prstGeom>
        </p:spPr>
      </p:pic>
      <p:sp>
        <p:nvSpPr>
          <p:cNvPr id="6" name="TextBox 5"/>
          <p:cNvSpPr txBox="1"/>
          <p:nvPr/>
        </p:nvSpPr>
        <p:spPr>
          <a:xfrm>
            <a:off x="7354913" y="6102993"/>
            <a:ext cx="1191352" cy="246221"/>
          </a:xfrm>
          <a:prstGeom prst="rect">
            <a:avLst/>
          </a:prstGeom>
          <a:noFill/>
        </p:spPr>
        <p:txBody>
          <a:bodyPr wrap="none" rtlCol="0">
            <a:spAutoFit/>
          </a:bodyPr>
          <a:lstStyle/>
          <a:p>
            <a:r>
              <a:rPr lang="en-GB" sz="1000" dirty="0"/>
              <a:t>Data: PHE (2018)</a:t>
            </a:r>
          </a:p>
        </p:txBody>
      </p:sp>
    </p:spTree>
    <p:extLst>
      <p:ext uri="{BB962C8B-B14F-4D97-AF65-F5344CB8AC3E}">
        <p14:creationId xmlns:p14="http://schemas.microsoft.com/office/powerpoint/2010/main" val="16356287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908050"/>
            <a:ext cx="8489950" cy="576263"/>
          </a:xfrm>
        </p:spPr>
        <p:txBody>
          <a:bodyPr/>
          <a:lstStyle/>
          <a:p>
            <a:pPr>
              <a:defRPr/>
            </a:pPr>
            <a:r>
              <a:rPr lang="en-GB" dirty="0"/>
              <a:t>Post-Strategy Outlook (V)</a:t>
            </a:r>
            <a:endParaRPr lang="en-US" dirty="0"/>
          </a:p>
        </p:txBody>
      </p:sp>
      <p:sp>
        <p:nvSpPr>
          <p:cNvPr id="4" name="Slide Number Placeholder 3"/>
          <p:cNvSpPr>
            <a:spLocks noGrp="1"/>
          </p:cNvSpPr>
          <p:nvPr>
            <p:ph type="sldNum" sz="quarter"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fld id="{E0C65A62-1CFA-4671-83F7-8B2B8F71F7BD}" type="slidenum">
              <a:rPr lang="en-US" altLang="en-US" smtClean="0"/>
              <a:pPr eaLnBrk="1" hangingPunct="1">
                <a:defRPr/>
              </a:pPr>
              <a:t>14</a:t>
            </a:fld>
            <a:endParaRPr lang="en-US" altLang="en-US"/>
          </a:p>
        </p:txBody>
      </p:sp>
      <p:pic>
        <p:nvPicPr>
          <p:cNvPr id="8" name="Picture 7"/>
          <p:cNvPicPr>
            <a:picLocks noChangeAspect="1"/>
          </p:cNvPicPr>
          <p:nvPr/>
        </p:nvPicPr>
        <p:blipFill>
          <a:blip r:embed="rId3"/>
          <a:stretch>
            <a:fillRect/>
          </a:stretch>
        </p:blipFill>
        <p:spPr>
          <a:xfrm>
            <a:off x="1259575" y="1485224"/>
            <a:ext cx="6631200" cy="4852076"/>
          </a:xfrm>
          <a:prstGeom prst="rect">
            <a:avLst/>
          </a:prstGeom>
        </p:spPr>
      </p:pic>
      <p:sp>
        <p:nvSpPr>
          <p:cNvPr id="5" name="TextBox 4"/>
          <p:cNvSpPr txBox="1"/>
          <p:nvPr/>
        </p:nvSpPr>
        <p:spPr>
          <a:xfrm>
            <a:off x="7354913" y="6102993"/>
            <a:ext cx="1205779" cy="246221"/>
          </a:xfrm>
          <a:prstGeom prst="rect">
            <a:avLst/>
          </a:prstGeom>
          <a:noFill/>
        </p:spPr>
        <p:txBody>
          <a:bodyPr wrap="none" rtlCol="0">
            <a:spAutoFit/>
          </a:bodyPr>
          <a:lstStyle/>
          <a:p>
            <a:r>
              <a:rPr lang="en-GB" sz="1000" dirty="0"/>
              <a:t>Data: ONS (2018)</a:t>
            </a:r>
          </a:p>
        </p:txBody>
      </p:sp>
    </p:spTree>
    <p:extLst>
      <p:ext uri="{BB962C8B-B14F-4D97-AF65-F5344CB8AC3E}">
        <p14:creationId xmlns:p14="http://schemas.microsoft.com/office/powerpoint/2010/main" val="32051933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908050"/>
            <a:ext cx="8489950" cy="576263"/>
          </a:xfrm>
        </p:spPr>
        <p:txBody>
          <a:bodyPr/>
          <a:lstStyle/>
          <a:p>
            <a:pPr>
              <a:defRPr/>
            </a:pPr>
            <a:r>
              <a:rPr lang="en-GB" dirty="0"/>
              <a:t>Post-Strategy Outlook (VI)</a:t>
            </a:r>
            <a:endParaRPr lang="en-US" dirty="0"/>
          </a:p>
        </p:txBody>
      </p:sp>
      <p:sp>
        <p:nvSpPr>
          <p:cNvPr id="4" name="Slide Number Placeholder 3"/>
          <p:cNvSpPr>
            <a:spLocks noGrp="1"/>
          </p:cNvSpPr>
          <p:nvPr>
            <p:ph type="sldNum" sz="quarter"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fld id="{E0C65A62-1CFA-4671-83F7-8B2B8F71F7BD}" type="slidenum">
              <a:rPr lang="en-US" altLang="en-US" smtClean="0"/>
              <a:pPr eaLnBrk="1" hangingPunct="1">
                <a:defRPr/>
              </a:pPr>
              <a:t>15</a:t>
            </a:fld>
            <a:endParaRPr lang="en-US" altLang="en-US"/>
          </a:p>
        </p:txBody>
      </p:sp>
      <p:pic>
        <p:nvPicPr>
          <p:cNvPr id="3" name="Picture 2"/>
          <p:cNvPicPr>
            <a:picLocks noChangeAspect="1"/>
          </p:cNvPicPr>
          <p:nvPr/>
        </p:nvPicPr>
        <p:blipFill>
          <a:blip r:embed="rId3"/>
          <a:stretch>
            <a:fillRect/>
          </a:stretch>
        </p:blipFill>
        <p:spPr>
          <a:xfrm>
            <a:off x="1259575" y="1484313"/>
            <a:ext cx="6631200" cy="4852076"/>
          </a:xfrm>
          <a:prstGeom prst="rect">
            <a:avLst/>
          </a:prstGeom>
        </p:spPr>
      </p:pic>
      <p:sp>
        <p:nvSpPr>
          <p:cNvPr id="5" name="TextBox 4"/>
          <p:cNvSpPr txBox="1"/>
          <p:nvPr/>
        </p:nvSpPr>
        <p:spPr>
          <a:xfrm>
            <a:off x="7354913" y="6102993"/>
            <a:ext cx="1205779" cy="246221"/>
          </a:xfrm>
          <a:prstGeom prst="rect">
            <a:avLst/>
          </a:prstGeom>
          <a:noFill/>
        </p:spPr>
        <p:txBody>
          <a:bodyPr wrap="none" rtlCol="0">
            <a:spAutoFit/>
          </a:bodyPr>
          <a:lstStyle/>
          <a:p>
            <a:r>
              <a:rPr lang="en-GB" sz="1000" dirty="0"/>
              <a:t>Data: ONS (2018)</a:t>
            </a:r>
          </a:p>
        </p:txBody>
      </p:sp>
    </p:spTree>
    <p:extLst>
      <p:ext uri="{BB962C8B-B14F-4D97-AF65-F5344CB8AC3E}">
        <p14:creationId xmlns:p14="http://schemas.microsoft.com/office/powerpoint/2010/main" val="24114051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908050"/>
            <a:ext cx="8489950" cy="576263"/>
          </a:xfrm>
        </p:spPr>
        <p:txBody>
          <a:bodyPr/>
          <a:lstStyle/>
          <a:p>
            <a:pPr>
              <a:defRPr/>
            </a:pPr>
            <a:r>
              <a:rPr lang="en-GB" dirty="0"/>
              <a:t>Evidence Base (I)</a:t>
            </a:r>
            <a:endParaRPr lang="en-US" dirty="0"/>
          </a:p>
        </p:txBody>
      </p:sp>
      <p:sp>
        <p:nvSpPr>
          <p:cNvPr id="4" name="Slide Number Placeholder 3"/>
          <p:cNvSpPr>
            <a:spLocks noGrp="1"/>
          </p:cNvSpPr>
          <p:nvPr>
            <p:ph type="sldNum" sz="quarter"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fld id="{E0C65A62-1CFA-4671-83F7-8B2B8F71F7BD}" type="slidenum">
              <a:rPr lang="en-US" altLang="en-US" smtClean="0"/>
              <a:pPr eaLnBrk="1" hangingPunct="1">
                <a:defRPr/>
              </a:pPr>
              <a:t>16</a:t>
            </a:fld>
            <a:endParaRPr lang="en-US" altLang="en-US"/>
          </a:p>
        </p:txBody>
      </p:sp>
      <p:pic>
        <p:nvPicPr>
          <p:cNvPr id="3" name="Picture 2"/>
          <p:cNvPicPr>
            <a:picLocks noChangeAspect="1"/>
          </p:cNvPicPr>
          <p:nvPr/>
        </p:nvPicPr>
        <p:blipFill>
          <a:blip r:embed="rId3"/>
          <a:stretch>
            <a:fillRect/>
          </a:stretch>
        </p:blipFill>
        <p:spPr>
          <a:xfrm>
            <a:off x="1259575" y="1485224"/>
            <a:ext cx="6631200" cy="4852076"/>
          </a:xfrm>
          <a:prstGeom prst="rect">
            <a:avLst/>
          </a:prstGeom>
        </p:spPr>
      </p:pic>
      <p:sp>
        <p:nvSpPr>
          <p:cNvPr id="5" name="TextBox 4"/>
          <p:cNvSpPr txBox="1"/>
          <p:nvPr/>
        </p:nvSpPr>
        <p:spPr>
          <a:xfrm>
            <a:off x="7354913" y="6102993"/>
            <a:ext cx="1205779" cy="246221"/>
          </a:xfrm>
          <a:prstGeom prst="rect">
            <a:avLst/>
          </a:prstGeom>
          <a:noFill/>
        </p:spPr>
        <p:txBody>
          <a:bodyPr wrap="none" rtlCol="0">
            <a:spAutoFit/>
          </a:bodyPr>
          <a:lstStyle/>
          <a:p>
            <a:r>
              <a:rPr lang="en-GB" sz="1000" dirty="0"/>
              <a:t>Data: ONS (2018)</a:t>
            </a:r>
          </a:p>
        </p:txBody>
      </p:sp>
    </p:spTree>
    <p:extLst>
      <p:ext uri="{BB962C8B-B14F-4D97-AF65-F5344CB8AC3E}">
        <p14:creationId xmlns:p14="http://schemas.microsoft.com/office/powerpoint/2010/main" val="26247227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908050"/>
            <a:ext cx="8489950" cy="576263"/>
          </a:xfrm>
        </p:spPr>
        <p:txBody>
          <a:bodyPr/>
          <a:lstStyle/>
          <a:p>
            <a:pPr>
              <a:defRPr/>
            </a:pPr>
            <a:r>
              <a:rPr lang="en-GB" dirty="0"/>
              <a:t>Evidence Base (II)</a:t>
            </a:r>
            <a:endParaRPr lang="en-US" dirty="0"/>
          </a:p>
        </p:txBody>
      </p:sp>
      <p:sp>
        <p:nvSpPr>
          <p:cNvPr id="4" name="Slide Number Placeholder 3"/>
          <p:cNvSpPr>
            <a:spLocks noGrp="1"/>
          </p:cNvSpPr>
          <p:nvPr>
            <p:ph type="sldNum" sz="quarter"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fld id="{E0C65A62-1CFA-4671-83F7-8B2B8F71F7BD}" type="slidenum">
              <a:rPr lang="en-US" altLang="en-US" smtClean="0"/>
              <a:pPr eaLnBrk="1" hangingPunct="1">
                <a:defRPr/>
              </a:pPr>
              <a:t>17</a:t>
            </a:fld>
            <a:endParaRPr lang="en-US" altLang="en-US"/>
          </a:p>
        </p:txBody>
      </p:sp>
      <p:pic>
        <p:nvPicPr>
          <p:cNvPr id="9" name="Picture 8"/>
          <p:cNvPicPr>
            <a:picLocks noChangeAspect="1"/>
          </p:cNvPicPr>
          <p:nvPr/>
        </p:nvPicPr>
        <p:blipFill>
          <a:blip r:embed="rId3"/>
          <a:stretch>
            <a:fillRect/>
          </a:stretch>
        </p:blipFill>
        <p:spPr>
          <a:xfrm>
            <a:off x="1259575" y="1485224"/>
            <a:ext cx="6631200" cy="4852076"/>
          </a:xfrm>
          <a:prstGeom prst="rect">
            <a:avLst/>
          </a:prstGeom>
        </p:spPr>
      </p:pic>
      <p:sp>
        <p:nvSpPr>
          <p:cNvPr id="5" name="TextBox 4"/>
          <p:cNvSpPr txBox="1"/>
          <p:nvPr/>
        </p:nvSpPr>
        <p:spPr>
          <a:xfrm>
            <a:off x="6588224" y="6090168"/>
            <a:ext cx="1951175" cy="246221"/>
          </a:xfrm>
          <a:prstGeom prst="rect">
            <a:avLst/>
          </a:prstGeom>
          <a:noFill/>
        </p:spPr>
        <p:txBody>
          <a:bodyPr wrap="none" rtlCol="0">
            <a:spAutoFit/>
          </a:bodyPr>
          <a:lstStyle/>
          <a:p>
            <a:r>
              <a:rPr lang="en-GB" sz="1000" dirty="0"/>
              <a:t>Data: ONS (2018); NHS (2017)</a:t>
            </a:r>
          </a:p>
        </p:txBody>
      </p:sp>
    </p:spTree>
    <p:extLst>
      <p:ext uri="{BB962C8B-B14F-4D97-AF65-F5344CB8AC3E}">
        <p14:creationId xmlns:p14="http://schemas.microsoft.com/office/powerpoint/2010/main" val="14878041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908050"/>
            <a:ext cx="8489950" cy="576263"/>
          </a:xfrm>
        </p:spPr>
        <p:txBody>
          <a:bodyPr/>
          <a:lstStyle/>
          <a:p>
            <a:pPr>
              <a:defRPr/>
            </a:pPr>
            <a:r>
              <a:rPr lang="en-GB" dirty="0"/>
              <a:t>Evidence Base (III)</a:t>
            </a:r>
            <a:endParaRPr lang="en-US" dirty="0"/>
          </a:p>
        </p:txBody>
      </p:sp>
      <p:sp>
        <p:nvSpPr>
          <p:cNvPr id="4" name="Slide Number Placeholder 3"/>
          <p:cNvSpPr>
            <a:spLocks noGrp="1"/>
          </p:cNvSpPr>
          <p:nvPr>
            <p:ph type="sldNum" sz="quarter"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fld id="{8485497F-CEFF-4755-8655-38A72BAF3279}" type="slidenum">
              <a:rPr lang="en-US" altLang="en-US" smtClean="0"/>
              <a:pPr eaLnBrk="1" hangingPunct="1">
                <a:defRPr/>
              </a:pPr>
              <a:t>18</a:t>
            </a:fld>
            <a:endParaRPr lang="en-US" altLang="en-US"/>
          </a:p>
        </p:txBody>
      </p:sp>
      <p:pic>
        <p:nvPicPr>
          <p:cNvPr id="3" name="Picture 2"/>
          <p:cNvPicPr>
            <a:picLocks noChangeAspect="1"/>
          </p:cNvPicPr>
          <p:nvPr/>
        </p:nvPicPr>
        <p:blipFill>
          <a:blip r:embed="rId3"/>
          <a:stretch>
            <a:fillRect/>
          </a:stretch>
        </p:blipFill>
        <p:spPr>
          <a:xfrm>
            <a:off x="1259575" y="1485224"/>
            <a:ext cx="6631200" cy="4852076"/>
          </a:xfrm>
          <a:prstGeom prst="rect">
            <a:avLst/>
          </a:prstGeom>
        </p:spPr>
      </p:pic>
      <p:sp>
        <p:nvSpPr>
          <p:cNvPr id="5" name="TextBox 4"/>
          <p:cNvSpPr txBox="1"/>
          <p:nvPr/>
        </p:nvSpPr>
        <p:spPr>
          <a:xfrm>
            <a:off x="6228184" y="6090623"/>
            <a:ext cx="2355132" cy="246221"/>
          </a:xfrm>
          <a:prstGeom prst="rect">
            <a:avLst/>
          </a:prstGeom>
          <a:noFill/>
        </p:spPr>
        <p:txBody>
          <a:bodyPr wrap="none" rtlCol="0">
            <a:spAutoFit/>
          </a:bodyPr>
          <a:lstStyle/>
          <a:p>
            <a:r>
              <a:rPr lang="en-GB" sz="1000" dirty="0"/>
              <a:t>Data: Natsal-2 (2005); Natsal-3 (2017)</a:t>
            </a:r>
          </a:p>
        </p:txBody>
      </p:sp>
    </p:spTree>
    <p:extLst>
      <p:ext uri="{BB962C8B-B14F-4D97-AF65-F5344CB8AC3E}">
        <p14:creationId xmlns:p14="http://schemas.microsoft.com/office/powerpoint/2010/main" val="35567371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fld id="{E0C65A62-1CFA-4671-83F7-8B2B8F71F7BD}" type="slidenum">
              <a:rPr lang="en-US" altLang="en-US" smtClean="0"/>
              <a:pPr eaLnBrk="1" hangingPunct="1">
                <a:defRPr/>
              </a:pPr>
              <a:t>1</a:t>
            </a:fld>
            <a:endParaRPr lang="en-US" altLang="en-US"/>
          </a:p>
        </p:txBody>
      </p:sp>
      <p:pic>
        <p:nvPicPr>
          <p:cNvPr id="6" name="Picture 5"/>
          <p:cNvPicPr>
            <a:picLocks noChangeAspect="1"/>
          </p:cNvPicPr>
          <p:nvPr/>
        </p:nvPicPr>
        <p:blipFill>
          <a:blip r:embed="rId3"/>
          <a:stretch>
            <a:fillRect/>
          </a:stretch>
        </p:blipFill>
        <p:spPr>
          <a:xfrm>
            <a:off x="641630" y="703263"/>
            <a:ext cx="7860741" cy="5451475"/>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908050"/>
            <a:ext cx="8489950" cy="576263"/>
          </a:xfrm>
        </p:spPr>
        <p:txBody>
          <a:bodyPr/>
          <a:lstStyle/>
          <a:p>
            <a:pPr>
              <a:defRPr/>
            </a:pPr>
            <a:r>
              <a:rPr lang="en-GB" dirty="0"/>
              <a:t>Evidence Base (IV)</a:t>
            </a:r>
            <a:endParaRPr lang="en-US" dirty="0"/>
          </a:p>
        </p:txBody>
      </p:sp>
      <p:sp>
        <p:nvSpPr>
          <p:cNvPr id="4" name="Slide Number Placeholder 3"/>
          <p:cNvSpPr>
            <a:spLocks noGrp="1"/>
          </p:cNvSpPr>
          <p:nvPr>
            <p:ph type="sldNum" sz="quarter"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fld id="{8485497F-CEFF-4755-8655-38A72BAF3279}" type="slidenum">
              <a:rPr lang="en-US" altLang="en-US" smtClean="0"/>
              <a:pPr eaLnBrk="1" hangingPunct="1">
                <a:defRPr/>
              </a:pPr>
              <a:t>19</a:t>
            </a:fld>
            <a:endParaRPr lang="en-US" altLang="en-US"/>
          </a:p>
        </p:txBody>
      </p:sp>
      <p:pic>
        <p:nvPicPr>
          <p:cNvPr id="5" name="Picture 4"/>
          <p:cNvPicPr>
            <a:picLocks noChangeAspect="1"/>
          </p:cNvPicPr>
          <p:nvPr/>
        </p:nvPicPr>
        <p:blipFill>
          <a:blip r:embed="rId3"/>
          <a:stretch>
            <a:fillRect/>
          </a:stretch>
        </p:blipFill>
        <p:spPr>
          <a:xfrm>
            <a:off x="1259575" y="1485224"/>
            <a:ext cx="6631200" cy="4852076"/>
          </a:xfrm>
          <a:prstGeom prst="rect">
            <a:avLst/>
          </a:prstGeom>
        </p:spPr>
      </p:pic>
      <p:sp>
        <p:nvSpPr>
          <p:cNvPr id="6" name="TextBox 5"/>
          <p:cNvSpPr txBox="1"/>
          <p:nvPr/>
        </p:nvSpPr>
        <p:spPr>
          <a:xfrm>
            <a:off x="5652120" y="6090168"/>
            <a:ext cx="2847254" cy="246221"/>
          </a:xfrm>
          <a:prstGeom prst="rect">
            <a:avLst/>
          </a:prstGeom>
          <a:noFill/>
        </p:spPr>
        <p:txBody>
          <a:bodyPr wrap="none" rtlCol="0">
            <a:spAutoFit/>
          </a:bodyPr>
          <a:lstStyle/>
          <a:p>
            <a:r>
              <a:rPr lang="en-GB" sz="1000" dirty="0"/>
              <a:t>Data: ONS (2018); Census 2001; Census 2011</a:t>
            </a:r>
          </a:p>
        </p:txBody>
      </p:sp>
    </p:spTree>
    <p:extLst>
      <p:ext uri="{BB962C8B-B14F-4D97-AF65-F5344CB8AC3E}">
        <p14:creationId xmlns:p14="http://schemas.microsoft.com/office/powerpoint/2010/main" val="35507852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908050"/>
            <a:ext cx="8489950" cy="576263"/>
          </a:xfrm>
        </p:spPr>
        <p:txBody>
          <a:bodyPr/>
          <a:lstStyle/>
          <a:p>
            <a:pPr>
              <a:defRPr/>
            </a:pPr>
            <a:r>
              <a:rPr lang="en-GB" dirty="0"/>
              <a:t>Evidence Base (V)</a:t>
            </a:r>
            <a:endParaRPr lang="en-US" dirty="0"/>
          </a:p>
        </p:txBody>
      </p:sp>
      <p:sp>
        <p:nvSpPr>
          <p:cNvPr id="4" name="Slide Number Placeholder 3"/>
          <p:cNvSpPr>
            <a:spLocks noGrp="1"/>
          </p:cNvSpPr>
          <p:nvPr>
            <p:ph type="sldNum" sz="quarter"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fld id="{E0C65A62-1CFA-4671-83F7-8B2B8F71F7BD}" type="slidenum">
              <a:rPr lang="en-US" altLang="en-US" smtClean="0"/>
              <a:pPr eaLnBrk="1" hangingPunct="1">
                <a:defRPr/>
              </a:pPr>
              <a:t>20</a:t>
            </a:fld>
            <a:endParaRPr lang="en-US" altLang="en-US"/>
          </a:p>
        </p:txBody>
      </p:sp>
      <p:pic>
        <p:nvPicPr>
          <p:cNvPr id="5" name="Picture 4"/>
          <p:cNvPicPr>
            <a:picLocks noChangeAspect="1"/>
          </p:cNvPicPr>
          <p:nvPr/>
        </p:nvPicPr>
        <p:blipFill>
          <a:blip r:embed="rId3"/>
          <a:stretch>
            <a:fillRect/>
          </a:stretch>
        </p:blipFill>
        <p:spPr>
          <a:xfrm>
            <a:off x="450850" y="1879600"/>
            <a:ext cx="8248650" cy="4457700"/>
          </a:xfrm>
          <a:prstGeom prst="rect">
            <a:avLst/>
          </a:prstGeom>
        </p:spPr>
      </p:pic>
      <p:sp>
        <p:nvSpPr>
          <p:cNvPr id="6" name="TextBox 5"/>
          <p:cNvSpPr txBox="1"/>
          <p:nvPr/>
        </p:nvSpPr>
        <p:spPr>
          <a:xfrm>
            <a:off x="6876256" y="6091079"/>
            <a:ext cx="1638590" cy="246221"/>
          </a:xfrm>
          <a:prstGeom prst="rect">
            <a:avLst/>
          </a:prstGeom>
          <a:noFill/>
        </p:spPr>
        <p:txBody>
          <a:bodyPr wrap="none" rtlCol="0">
            <a:spAutoFit/>
          </a:bodyPr>
          <a:lstStyle/>
          <a:p>
            <a:r>
              <a:rPr lang="en-GB" sz="1000" dirty="0"/>
              <a:t>Figure: Craig et al. (2016)</a:t>
            </a:r>
          </a:p>
        </p:txBody>
      </p:sp>
    </p:spTree>
    <p:extLst>
      <p:ext uri="{BB962C8B-B14F-4D97-AF65-F5344CB8AC3E}">
        <p14:creationId xmlns:p14="http://schemas.microsoft.com/office/powerpoint/2010/main" val="11480526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908050"/>
            <a:ext cx="8489950" cy="576263"/>
          </a:xfrm>
        </p:spPr>
        <p:txBody>
          <a:bodyPr/>
          <a:lstStyle/>
          <a:p>
            <a:pPr>
              <a:defRPr/>
            </a:pPr>
            <a:r>
              <a:rPr lang="en-GB" dirty="0"/>
              <a:t>Evidence Base (VI)</a:t>
            </a:r>
            <a:endParaRPr lang="en-US" dirty="0"/>
          </a:p>
        </p:txBody>
      </p:sp>
      <p:sp>
        <p:nvSpPr>
          <p:cNvPr id="4" name="Slide Number Placeholder 3"/>
          <p:cNvSpPr>
            <a:spLocks noGrp="1"/>
          </p:cNvSpPr>
          <p:nvPr>
            <p:ph type="sldNum" sz="quarter"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fld id="{E0C65A62-1CFA-4671-83F7-8B2B8F71F7BD}" type="slidenum">
              <a:rPr lang="en-US" altLang="en-US" smtClean="0"/>
              <a:pPr eaLnBrk="1" hangingPunct="1">
                <a:defRPr/>
              </a:pPr>
              <a:t>21</a:t>
            </a:fld>
            <a:endParaRPr lang="en-US" altLang="en-US"/>
          </a:p>
        </p:txBody>
      </p:sp>
      <p:pic>
        <p:nvPicPr>
          <p:cNvPr id="6" name="Picture 5"/>
          <p:cNvPicPr/>
          <p:nvPr/>
        </p:nvPicPr>
        <p:blipFill rotWithShape="1">
          <a:blip r:embed="rId3"/>
          <a:srcRect l="6776" t="5713" r="3720" b="1600"/>
          <a:stretch/>
        </p:blipFill>
        <p:spPr>
          <a:xfrm>
            <a:off x="2411760" y="1484313"/>
            <a:ext cx="4320481" cy="4969023"/>
          </a:xfrm>
          <a:prstGeom prst="rect">
            <a:avLst/>
          </a:prstGeom>
        </p:spPr>
      </p:pic>
      <p:sp>
        <p:nvSpPr>
          <p:cNvPr id="7" name="TextBox 6"/>
          <p:cNvSpPr txBox="1"/>
          <p:nvPr/>
        </p:nvSpPr>
        <p:spPr>
          <a:xfrm>
            <a:off x="6696161" y="6137307"/>
            <a:ext cx="1699504" cy="246221"/>
          </a:xfrm>
          <a:prstGeom prst="rect">
            <a:avLst/>
          </a:prstGeom>
          <a:noFill/>
        </p:spPr>
        <p:txBody>
          <a:bodyPr wrap="none" rtlCol="0">
            <a:spAutoFit/>
          </a:bodyPr>
          <a:lstStyle/>
          <a:p>
            <a:r>
              <a:rPr lang="en-GB" sz="1000" dirty="0"/>
              <a:t>Figure: </a:t>
            </a:r>
            <a:r>
              <a:rPr lang="en-GB" sz="1000" dirty="0" err="1"/>
              <a:t>Sedgh</a:t>
            </a:r>
            <a:r>
              <a:rPr lang="en-GB" sz="1000" dirty="0"/>
              <a:t> et al. (2015)</a:t>
            </a:r>
          </a:p>
        </p:txBody>
      </p:sp>
    </p:spTree>
    <p:extLst>
      <p:ext uri="{BB962C8B-B14F-4D97-AF65-F5344CB8AC3E}">
        <p14:creationId xmlns:p14="http://schemas.microsoft.com/office/powerpoint/2010/main" val="158445778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908050"/>
            <a:ext cx="8489950" cy="576263"/>
          </a:xfrm>
        </p:spPr>
        <p:txBody>
          <a:bodyPr/>
          <a:lstStyle/>
          <a:p>
            <a:pPr>
              <a:defRPr/>
            </a:pPr>
            <a:r>
              <a:rPr lang="en-GB" dirty="0"/>
              <a:t>Economics of Teen Pregnancy (I)</a:t>
            </a:r>
            <a:endParaRPr lang="en-US" dirty="0"/>
          </a:p>
        </p:txBody>
      </p:sp>
      <p:sp>
        <p:nvSpPr>
          <p:cNvPr id="4" name="Slide Number Placeholder 3"/>
          <p:cNvSpPr>
            <a:spLocks noGrp="1"/>
          </p:cNvSpPr>
          <p:nvPr>
            <p:ph type="sldNum" sz="quarter"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fld id="{8485497F-CEFF-4755-8655-38A72BAF3279}" type="slidenum">
              <a:rPr lang="en-US" altLang="en-US" smtClean="0"/>
              <a:pPr eaLnBrk="1" hangingPunct="1">
                <a:defRPr/>
              </a:pPr>
              <a:t>22</a:t>
            </a:fld>
            <a:endParaRPr lang="en-US" altLang="en-US"/>
          </a:p>
        </p:txBody>
      </p:sp>
      <p:sp>
        <p:nvSpPr>
          <p:cNvPr id="27652" name="TextBox 2"/>
          <p:cNvSpPr txBox="1">
            <a:spLocks noChangeArrowheads="1"/>
          </p:cNvSpPr>
          <p:nvPr/>
        </p:nvSpPr>
        <p:spPr bwMode="auto">
          <a:xfrm>
            <a:off x="330200" y="1557338"/>
            <a:ext cx="8345488" cy="4893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US" altLang="en-US" sz="1600" dirty="0"/>
              <a:t>Economists have long argued that access to contraceptives or expanding SRE has an a priori ambiguous impact on pregnancy rates (e.g., </a:t>
            </a:r>
            <a:r>
              <a:rPr lang="en-US" altLang="en-US" sz="1600" dirty="0" err="1"/>
              <a:t>Akerlof</a:t>
            </a:r>
            <a:r>
              <a:rPr lang="en-US" altLang="en-US" sz="1600" dirty="0"/>
              <a:t> et al., 1996; Oettinger, 1999; Paton, 2002).</a:t>
            </a:r>
          </a:p>
          <a:p>
            <a:pPr eaLnBrk="1" hangingPunct="1">
              <a:spcBef>
                <a:spcPct val="0"/>
              </a:spcBef>
            </a:pPr>
            <a:endParaRPr lang="en-US" altLang="en-US" sz="1600" dirty="0"/>
          </a:p>
          <a:p>
            <a:pPr eaLnBrk="1" hangingPunct="1">
              <a:spcBef>
                <a:spcPct val="0"/>
              </a:spcBef>
            </a:pPr>
            <a:r>
              <a:rPr lang="en-US" altLang="en-US" sz="1600" dirty="0"/>
              <a:t>Common behind these arguments is the idea of ‘Risk Compensation’</a:t>
            </a:r>
          </a:p>
          <a:p>
            <a:pPr lvl="1" eaLnBrk="1" hangingPunct="1">
              <a:spcBef>
                <a:spcPct val="0"/>
              </a:spcBef>
            </a:pPr>
            <a:r>
              <a:rPr lang="en-US" altLang="en-US" sz="1600" dirty="0"/>
              <a:t>Contraception and sex education, by lowering (perceived or actual) risk of pregnancy following intercourse, increase incentives to engage in sexual activity.</a:t>
            </a:r>
          </a:p>
          <a:p>
            <a:pPr eaLnBrk="1" hangingPunct="1">
              <a:spcBef>
                <a:spcPct val="0"/>
              </a:spcBef>
            </a:pPr>
            <a:endParaRPr lang="en-US" sz="1600" dirty="0"/>
          </a:p>
          <a:p>
            <a:pPr eaLnBrk="1" hangingPunct="1">
              <a:spcBef>
                <a:spcPct val="0"/>
              </a:spcBef>
            </a:pPr>
            <a:r>
              <a:rPr lang="en-US" altLang="en-US" sz="1600" dirty="0"/>
              <a:t>Risk Compensation observed across multiple areas such as transport, sport and implied in drug policy.</a:t>
            </a:r>
          </a:p>
          <a:p>
            <a:pPr lvl="1" eaLnBrk="1" hangingPunct="1">
              <a:spcBef>
                <a:spcPct val="0"/>
              </a:spcBef>
            </a:pPr>
            <a:r>
              <a:rPr lang="en-US" altLang="en-US" sz="1600" dirty="0"/>
              <a:t>Bill Booth’s Rule #2: “the safer skydiving gear becomes, the more chances skydivers will take, in order to keep the fatality rate constant.” </a:t>
            </a:r>
          </a:p>
          <a:p>
            <a:pPr eaLnBrk="1" hangingPunct="1">
              <a:spcBef>
                <a:spcPct val="0"/>
              </a:spcBef>
            </a:pPr>
            <a:endParaRPr lang="en-US" altLang="en-US" sz="2000" dirty="0"/>
          </a:p>
          <a:p>
            <a:pPr eaLnBrk="1" hangingPunct="1">
              <a:spcBef>
                <a:spcPct val="0"/>
              </a:spcBef>
            </a:pPr>
            <a:r>
              <a:rPr lang="en-US" altLang="en-US" sz="1600" dirty="0"/>
              <a:t>To be a plausible explanation, two conditions must be met:</a:t>
            </a:r>
          </a:p>
          <a:p>
            <a:pPr marL="857250" lvl="1" indent="-457200" eaLnBrk="1" hangingPunct="1">
              <a:spcBef>
                <a:spcPct val="0"/>
              </a:spcBef>
              <a:buFont typeface="+mj-lt"/>
              <a:buAutoNum type="arabicPeriod"/>
            </a:pPr>
            <a:r>
              <a:rPr lang="en-US" altLang="en-US" sz="1600" dirty="0"/>
              <a:t>Young people must respond to incentives</a:t>
            </a:r>
          </a:p>
          <a:p>
            <a:pPr marL="857250" lvl="1" indent="-457200" eaLnBrk="1" hangingPunct="1">
              <a:spcBef>
                <a:spcPct val="0"/>
              </a:spcBef>
              <a:buFont typeface="+mj-lt"/>
              <a:buAutoNum type="arabicPeriod"/>
            </a:pPr>
            <a:r>
              <a:rPr lang="en-US" altLang="en-US" sz="1600" dirty="0"/>
              <a:t>Difference in contraceptive ‘failure’ rates must be reasonably small.</a:t>
            </a:r>
          </a:p>
          <a:p>
            <a:pPr eaLnBrk="1" hangingPunct="1">
              <a:spcBef>
                <a:spcPct val="0"/>
              </a:spcBef>
            </a:pPr>
            <a:endParaRPr lang="en-US" altLang="en-US" sz="2000" dirty="0"/>
          </a:p>
          <a:p>
            <a:pPr lvl="1" eaLnBrk="1" hangingPunct="1">
              <a:spcBef>
                <a:spcPct val="0"/>
              </a:spcBef>
            </a:pPr>
            <a:endParaRPr lang="en-US" altLang="en-US" sz="1600" dirty="0"/>
          </a:p>
          <a:p>
            <a:pPr eaLnBrk="1" hangingPunct="1">
              <a:spcBef>
                <a:spcPct val="0"/>
              </a:spcBef>
            </a:pPr>
            <a:endParaRPr lang="en-GB" altLang="en-US" sz="1600" dirty="0"/>
          </a:p>
        </p:txBody>
      </p:sp>
      <mc:AlternateContent xmlns:mc="http://schemas.openxmlformats.org/markup-compatibility/2006" xmlns:a14="http://schemas.microsoft.com/office/drawing/2010/main">
        <mc:Choice Requires="a14">
          <p:sp>
            <p:nvSpPr>
              <p:cNvPr id="3" name="TextBox 2"/>
              <p:cNvSpPr txBox="1"/>
              <p:nvPr/>
            </p:nvSpPr>
            <p:spPr>
              <a:xfrm>
                <a:off x="1786239" y="5949280"/>
                <a:ext cx="55712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GB" b="0" i="1" smtClean="0">
                          <a:solidFill>
                            <a:srgbClr val="FF0000"/>
                          </a:solidFill>
                          <a:latin typeface="Cambria Math" panose="02040503050406030204" pitchFamily="18" charset="0"/>
                        </a:rPr>
                        <m:t>𝑃𝑟𝑒𝑔𝑛𝑎𝑛𝑐𝑦</m:t>
                      </m:r>
                      <m:r>
                        <a:rPr lang="en-GB" b="0" i="1" smtClean="0">
                          <a:solidFill>
                            <a:srgbClr val="FF0000"/>
                          </a:solidFill>
                          <a:latin typeface="Cambria Math" panose="02040503050406030204" pitchFamily="18" charset="0"/>
                        </a:rPr>
                        <m:t> </m:t>
                      </m:r>
                      <m:r>
                        <a:rPr lang="en-GB" b="0" i="1" smtClean="0">
                          <a:solidFill>
                            <a:srgbClr val="FF0000"/>
                          </a:solidFill>
                          <a:latin typeface="Cambria Math" panose="02040503050406030204" pitchFamily="18" charset="0"/>
                        </a:rPr>
                        <m:t>𝑅𝑖𝑠𝑘</m:t>
                      </m:r>
                      <m:r>
                        <a:rPr lang="en-GB" b="0" i="1" smtClean="0">
                          <a:solidFill>
                            <a:srgbClr val="FF0000"/>
                          </a:solidFill>
                          <a:latin typeface="Cambria Math" panose="02040503050406030204" pitchFamily="18" charset="0"/>
                        </a:rPr>
                        <m:t>=</m:t>
                      </m:r>
                      <m:r>
                        <a:rPr lang="en-GB" b="0" i="1" smtClean="0">
                          <a:solidFill>
                            <a:srgbClr val="FF0000"/>
                          </a:solidFill>
                          <a:latin typeface="Cambria Math" panose="02040503050406030204" pitchFamily="18" charset="0"/>
                        </a:rPr>
                        <m:t>𝐹𝑎𝑖𝑙𝑢𝑟𝑒</m:t>
                      </m:r>
                      <m:r>
                        <a:rPr lang="en-GB" b="0" i="1" smtClean="0">
                          <a:solidFill>
                            <a:srgbClr val="FF0000"/>
                          </a:solidFill>
                          <a:latin typeface="Cambria Math" panose="02040503050406030204" pitchFamily="18" charset="0"/>
                        </a:rPr>
                        <m:t> </m:t>
                      </m:r>
                      <m:r>
                        <a:rPr lang="en-GB" b="0" i="1" smtClean="0">
                          <a:solidFill>
                            <a:srgbClr val="FF0000"/>
                          </a:solidFill>
                          <a:latin typeface="Cambria Math" panose="02040503050406030204" pitchFamily="18" charset="0"/>
                        </a:rPr>
                        <m:t>𝑅𝑎𝑡𝑒</m:t>
                      </m:r>
                      <m:r>
                        <a:rPr lang="en-GB" b="0" i="1" smtClean="0">
                          <a:solidFill>
                            <a:srgbClr val="FF0000"/>
                          </a:solidFill>
                          <a:latin typeface="Cambria Math" panose="02040503050406030204" pitchFamily="18" charset="0"/>
                        </a:rPr>
                        <m:t> ∙# </m:t>
                      </m:r>
                      <m:r>
                        <a:rPr lang="en-GB" b="0" i="1" smtClean="0">
                          <a:solidFill>
                            <a:srgbClr val="FF0000"/>
                          </a:solidFill>
                          <a:latin typeface="Cambria Math" panose="02040503050406030204" pitchFamily="18" charset="0"/>
                          <a:ea typeface="Cambria Math" panose="02040503050406030204" pitchFamily="18" charset="0"/>
                        </a:rPr>
                        <m:t>𝑆𝑒𝑥𝑢𝑎𝑙</m:t>
                      </m:r>
                      <m:r>
                        <a:rPr lang="en-GB" b="0" i="1" smtClean="0">
                          <a:solidFill>
                            <a:srgbClr val="FF0000"/>
                          </a:solidFill>
                          <a:latin typeface="Cambria Math" panose="02040503050406030204" pitchFamily="18" charset="0"/>
                          <a:ea typeface="Cambria Math" panose="02040503050406030204" pitchFamily="18" charset="0"/>
                        </a:rPr>
                        <m:t> </m:t>
                      </m:r>
                      <m:r>
                        <a:rPr lang="en-GB" b="0" i="1" smtClean="0">
                          <a:solidFill>
                            <a:srgbClr val="FF0000"/>
                          </a:solidFill>
                          <a:latin typeface="Cambria Math" panose="02040503050406030204" pitchFamily="18" charset="0"/>
                          <a:ea typeface="Cambria Math" panose="02040503050406030204" pitchFamily="18" charset="0"/>
                        </a:rPr>
                        <m:t>𝐸𝑝𝑖𝑠𝑜𝑑𝑒𝑠</m:t>
                      </m:r>
                    </m:oMath>
                  </m:oMathPara>
                </a14:m>
                <a:endParaRPr lang="en-GB" dirty="0">
                  <a:solidFill>
                    <a:srgbClr val="FF0000"/>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1786239" y="5949280"/>
                <a:ext cx="5571269" cy="276999"/>
              </a:xfrm>
              <a:prstGeom prst="rect">
                <a:avLst/>
              </a:prstGeom>
              <a:blipFill>
                <a:blip r:embed="rId3"/>
                <a:stretch>
                  <a:fillRect b="-37778"/>
                </a:stretch>
              </a:blipFill>
            </p:spPr>
            <p:txBody>
              <a:bodyPr/>
              <a:lstStyle/>
              <a:p>
                <a:r>
                  <a:rPr lang="en-GB">
                    <a:noFill/>
                  </a:rPr>
                  <a:t> </a:t>
                </a:r>
              </a:p>
            </p:txBody>
          </p:sp>
        </mc:Fallback>
      </mc:AlternateContent>
    </p:spTree>
    <p:extLst>
      <p:ext uri="{BB962C8B-B14F-4D97-AF65-F5344CB8AC3E}">
        <p14:creationId xmlns:p14="http://schemas.microsoft.com/office/powerpoint/2010/main" val="30192074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908050"/>
            <a:ext cx="8489950" cy="576263"/>
          </a:xfrm>
        </p:spPr>
        <p:txBody>
          <a:bodyPr/>
          <a:lstStyle/>
          <a:p>
            <a:pPr>
              <a:defRPr/>
            </a:pPr>
            <a:r>
              <a:rPr lang="en-GB" dirty="0"/>
              <a:t>Economics of Teen Pregnancy (II)</a:t>
            </a:r>
            <a:r>
              <a:rPr lang="en-US" dirty="0"/>
              <a:t/>
            </a:r>
            <a:br>
              <a:rPr lang="en-US" dirty="0"/>
            </a:br>
            <a:endParaRPr lang="en-US" dirty="0"/>
          </a:p>
        </p:txBody>
      </p:sp>
      <p:sp>
        <p:nvSpPr>
          <p:cNvPr id="4" name="Slide Number Placeholder 3"/>
          <p:cNvSpPr>
            <a:spLocks noGrp="1"/>
          </p:cNvSpPr>
          <p:nvPr>
            <p:ph type="sldNum" sz="quarter"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fld id="{D3B4298E-0291-4063-A375-744716DDB3D3}" type="slidenum">
              <a:rPr lang="en-US" altLang="en-US" smtClean="0"/>
              <a:pPr eaLnBrk="1" hangingPunct="1">
                <a:defRPr/>
              </a:pPr>
              <a:t>23</a:t>
            </a:fld>
            <a:endParaRPr lang="en-US" altLang="en-US"/>
          </a:p>
        </p:txBody>
      </p:sp>
      <p:sp>
        <p:nvSpPr>
          <p:cNvPr id="12292" name="TextBox 2"/>
          <p:cNvSpPr txBox="1">
            <a:spLocks noChangeArrowheads="1"/>
          </p:cNvSpPr>
          <p:nvPr/>
        </p:nvSpPr>
        <p:spPr bwMode="auto">
          <a:xfrm>
            <a:off x="330200" y="1557338"/>
            <a:ext cx="4313808"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marL="342900" indent="-342900" eaLnBrk="1" hangingPunct="1">
              <a:spcBef>
                <a:spcPct val="0"/>
              </a:spcBef>
              <a:buFont typeface="+mj-lt"/>
              <a:buAutoNum type="arabicPeriod"/>
            </a:pPr>
            <a:r>
              <a:rPr lang="en-GB" altLang="en-US" sz="1600" dirty="0"/>
              <a:t>Young People and Incentives:</a:t>
            </a:r>
          </a:p>
          <a:p>
            <a:pPr lvl="1" eaLnBrk="1" hangingPunct="1">
              <a:spcBef>
                <a:spcPct val="0"/>
              </a:spcBef>
            </a:pPr>
            <a:r>
              <a:rPr lang="en-GB" altLang="en-US" sz="1600" dirty="0"/>
              <a:t>Evidence that expansion of ‘non-barrier’ contraceptives is associated with reduced condom use (Steiner et al., 2016) and with increased incidence of </a:t>
            </a:r>
            <a:r>
              <a:rPr lang="en-GB" altLang="en-US" sz="1600" dirty="0" smtClean="0"/>
              <a:t>STIs </a:t>
            </a:r>
            <a:r>
              <a:rPr lang="en-GB" altLang="en-US" sz="1600" dirty="0"/>
              <a:t>(</a:t>
            </a:r>
            <a:r>
              <a:rPr lang="en-GB" altLang="en-US" sz="1600" dirty="0" err="1"/>
              <a:t>Girma</a:t>
            </a:r>
            <a:r>
              <a:rPr lang="en-GB" altLang="en-US" sz="1600" dirty="0"/>
              <a:t> and Paton, 2011; Mulligan, 2016). Evidence that restriction in abortion is associated with lower incidence of gonorrhoea (Klick and </a:t>
            </a:r>
            <a:r>
              <a:rPr lang="en-GB" altLang="en-US" sz="1600" dirty="0" err="1"/>
              <a:t>Stratmann</a:t>
            </a:r>
            <a:r>
              <a:rPr lang="en-GB" altLang="en-US" sz="1600" dirty="0"/>
              <a:t>, 2008). </a:t>
            </a:r>
          </a:p>
          <a:p>
            <a:pPr eaLnBrk="1" hangingPunct="1">
              <a:spcBef>
                <a:spcPct val="0"/>
              </a:spcBef>
            </a:pPr>
            <a:endParaRPr lang="en-GB" altLang="en-US" sz="1600" dirty="0"/>
          </a:p>
          <a:p>
            <a:pPr marL="0" indent="0" eaLnBrk="1" hangingPunct="1">
              <a:spcBef>
                <a:spcPct val="0"/>
              </a:spcBef>
              <a:buNone/>
            </a:pPr>
            <a:r>
              <a:rPr lang="en-GB" altLang="en-US" sz="1600" dirty="0"/>
              <a:t>2.   Contraceptive Failure Rates:</a:t>
            </a:r>
          </a:p>
          <a:p>
            <a:pPr lvl="1" eaLnBrk="1" hangingPunct="1">
              <a:spcBef>
                <a:spcPct val="0"/>
              </a:spcBef>
            </a:pPr>
            <a:r>
              <a:rPr lang="en-GB" altLang="en-US" sz="1600" dirty="0"/>
              <a:t>US data shows failure rates over 10% for condom, diaphragm and withdrawal (</a:t>
            </a:r>
            <a:r>
              <a:rPr lang="en-GB" altLang="en-US" sz="1600" dirty="0" err="1"/>
              <a:t>Trussell</a:t>
            </a:r>
            <a:r>
              <a:rPr lang="en-GB" altLang="en-US" sz="1600" dirty="0"/>
              <a:t>, 2011).</a:t>
            </a:r>
          </a:p>
          <a:p>
            <a:pPr lvl="1" eaLnBrk="1" hangingPunct="1">
              <a:spcBef>
                <a:spcPct val="0"/>
              </a:spcBef>
            </a:pPr>
            <a:r>
              <a:rPr lang="en-GB" altLang="en-US" sz="1600" dirty="0"/>
              <a:t>Some (inconsistent) evidence that failure rates are higher amongst young people (</a:t>
            </a:r>
            <a:r>
              <a:rPr lang="en-GB" altLang="en-US" sz="1600" dirty="0" err="1"/>
              <a:t>Kost</a:t>
            </a:r>
            <a:r>
              <a:rPr lang="en-GB" altLang="en-US" sz="1600" dirty="0"/>
              <a:t> et al., 2008).</a:t>
            </a:r>
          </a:p>
          <a:p>
            <a:pPr lvl="1" eaLnBrk="1" hangingPunct="1">
              <a:spcBef>
                <a:spcPct val="0"/>
              </a:spcBef>
            </a:pPr>
            <a:endParaRPr lang="en-GB" altLang="en-US" sz="1600" dirty="0"/>
          </a:p>
          <a:p>
            <a:pPr lvl="1" eaLnBrk="1" hangingPunct="1">
              <a:spcBef>
                <a:spcPct val="0"/>
              </a:spcBef>
            </a:pPr>
            <a:endParaRPr lang="en-GB" altLang="en-US" sz="1600" dirty="0"/>
          </a:p>
          <a:p>
            <a:pPr lvl="1" eaLnBrk="1" hangingPunct="1">
              <a:spcBef>
                <a:spcPct val="0"/>
              </a:spcBef>
            </a:pPr>
            <a:endParaRPr lang="en-GB" altLang="en-US" sz="1600" dirty="0"/>
          </a:p>
        </p:txBody>
      </p:sp>
      <p:pic>
        <p:nvPicPr>
          <p:cNvPr id="6" name="Picture 5"/>
          <p:cNvPicPr/>
          <p:nvPr/>
        </p:nvPicPr>
        <p:blipFill rotWithShape="1">
          <a:blip r:embed="rId3"/>
          <a:srcRect l="8334" r="6661" b="18164"/>
          <a:stretch/>
        </p:blipFill>
        <p:spPr>
          <a:xfrm>
            <a:off x="4708950" y="2385944"/>
            <a:ext cx="4111200" cy="3049724"/>
          </a:xfrm>
          <a:prstGeom prst="rect">
            <a:avLst/>
          </a:prstGeom>
        </p:spPr>
      </p:pic>
      <p:sp>
        <p:nvSpPr>
          <p:cNvPr id="7" name="TextBox 6"/>
          <p:cNvSpPr txBox="1"/>
          <p:nvPr/>
        </p:nvSpPr>
        <p:spPr>
          <a:xfrm>
            <a:off x="6897414" y="5763373"/>
            <a:ext cx="1829347" cy="246221"/>
          </a:xfrm>
          <a:prstGeom prst="rect">
            <a:avLst/>
          </a:prstGeom>
          <a:noFill/>
        </p:spPr>
        <p:txBody>
          <a:bodyPr wrap="none" rtlCol="0">
            <a:spAutoFit/>
          </a:bodyPr>
          <a:lstStyle/>
          <a:p>
            <a:r>
              <a:rPr lang="en-GB" sz="1000" dirty="0"/>
              <a:t>Figure: Connolly et al. (2014)</a:t>
            </a:r>
          </a:p>
        </p:txBody>
      </p:sp>
    </p:spTree>
    <p:extLst>
      <p:ext uri="{BB962C8B-B14F-4D97-AF65-F5344CB8AC3E}">
        <p14:creationId xmlns:p14="http://schemas.microsoft.com/office/powerpoint/2010/main" val="205632084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908050"/>
            <a:ext cx="8489950" cy="576263"/>
          </a:xfrm>
        </p:spPr>
        <p:txBody>
          <a:bodyPr/>
          <a:lstStyle/>
          <a:p>
            <a:pPr>
              <a:defRPr/>
            </a:pPr>
            <a:r>
              <a:rPr lang="en-GB" dirty="0"/>
              <a:t>Economics of Teen Pregnancy (III)</a:t>
            </a:r>
            <a:endParaRPr lang="en-US" dirty="0"/>
          </a:p>
        </p:txBody>
      </p:sp>
      <p:sp>
        <p:nvSpPr>
          <p:cNvPr id="4" name="Slide Number Placeholder 3"/>
          <p:cNvSpPr>
            <a:spLocks noGrp="1"/>
          </p:cNvSpPr>
          <p:nvPr>
            <p:ph type="sldNum" sz="quarter"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fld id="{8485497F-CEFF-4755-8655-38A72BAF3279}" type="slidenum">
              <a:rPr lang="en-US" altLang="en-US" smtClean="0"/>
              <a:pPr eaLnBrk="1" hangingPunct="1">
                <a:defRPr/>
              </a:pPr>
              <a:t>24</a:t>
            </a:fld>
            <a:endParaRPr lang="en-US" altLang="en-US"/>
          </a:p>
        </p:txBody>
      </p:sp>
      <p:pic>
        <p:nvPicPr>
          <p:cNvPr id="6" name="Picture 5"/>
          <p:cNvPicPr>
            <a:picLocks noChangeAspect="1"/>
          </p:cNvPicPr>
          <p:nvPr/>
        </p:nvPicPr>
        <p:blipFill>
          <a:blip r:embed="rId3"/>
          <a:stretch>
            <a:fillRect/>
          </a:stretch>
        </p:blipFill>
        <p:spPr>
          <a:xfrm>
            <a:off x="1259575" y="1484313"/>
            <a:ext cx="6631200" cy="4852076"/>
          </a:xfrm>
          <a:prstGeom prst="rect">
            <a:avLst/>
          </a:prstGeom>
        </p:spPr>
      </p:pic>
      <p:sp>
        <p:nvSpPr>
          <p:cNvPr id="5" name="TextBox 4"/>
          <p:cNvSpPr txBox="1"/>
          <p:nvPr/>
        </p:nvSpPr>
        <p:spPr>
          <a:xfrm>
            <a:off x="6084168" y="6074525"/>
            <a:ext cx="1404552" cy="246221"/>
          </a:xfrm>
          <a:prstGeom prst="rect">
            <a:avLst/>
          </a:prstGeom>
          <a:noFill/>
        </p:spPr>
        <p:txBody>
          <a:bodyPr wrap="none" rtlCol="0">
            <a:spAutoFit/>
          </a:bodyPr>
          <a:lstStyle/>
          <a:p>
            <a:r>
              <a:rPr lang="en-GB" sz="1000" dirty="0"/>
              <a:t>Data: </a:t>
            </a:r>
            <a:r>
              <a:rPr lang="en-GB" sz="1000" dirty="0" smtClean="0"/>
              <a:t>Natsal-3 </a:t>
            </a:r>
            <a:r>
              <a:rPr lang="en-GB" sz="1000" dirty="0"/>
              <a:t>(2017)</a:t>
            </a:r>
          </a:p>
        </p:txBody>
      </p:sp>
    </p:spTree>
    <p:extLst>
      <p:ext uri="{BB962C8B-B14F-4D97-AF65-F5344CB8AC3E}">
        <p14:creationId xmlns:p14="http://schemas.microsoft.com/office/powerpoint/2010/main" val="347602847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908050"/>
            <a:ext cx="8489950" cy="576263"/>
          </a:xfrm>
        </p:spPr>
        <p:txBody>
          <a:bodyPr/>
          <a:lstStyle/>
          <a:p>
            <a:pPr>
              <a:defRPr/>
            </a:pPr>
            <a:r>
              <a:rPr lang="en-GB" dirty="0"/>
              <a:t>(Behavioural) Economics of Teen Pregnancy</a:t>
            </a:r>
            <a:endParaRPr lang="en-US" dirty="0"/>
          </a:p>
        </p:txBody>
      </p:sp>
      <p:sp>
        <p:nvSpPr>
          <p:cNvPr id="4" name="Slide Number Placeholder 3"/>
          <p:cNvSpPr>
            <a:spLocks noGrp="1"/>
          </p:cNvSpPr>
          <p:nvPr>
            <p:ph type="sldNum" sz="quarter"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fld id="{8485497F-CEFF-4755-8655-38A72BAF3279}" type="slidenum">
              <a:rPr lang="en-US" altLang="en-US" smtClean="0"/>
              <a:pPr eaLnBrk="1" hangingPunct="1">
                <a:defRPr/>
              </a:pPr>
              <a:t>25</a:t>
            </a:fld>
            <a:endParaRPr lang="en-US" altLang="en-US"/>
          </a:p>
        </p:txBody>
      </p:sp>
      <p:pic>
        <p:nvPicPr>
          <p:cNvPr id="3" name="Picture 2"/>
          <p:cNvPicPr>
            <a:picLocks noChangeAspect="1"/>
          </p:cNvPicPr>
          <p:nvPr/>
        </p:nvPicPr>
        <p:blipFill>
          <a:blip r:embed="rId2"/>
          <a:stretch>
            <a:fillRect/>
          </a:stretch>
        </p:blipFill>
        <p:spPr>
          <a:xfrm>
            <a:off x="320858" y="1825203"/>
            <a:ext cx="8502284" cy="4171206"/>
          </a:xfrm>
          <a:prstGeom prst="rect">
            <a:avLst/>
          </a:prstGeom>
        </p:spPr>
      </p:pic>
      <p:sp>
        <p:nvSpPr>
          <p:cNvPr id="5" name="TextBox 4"/>
          <p:cNvSpPr txBox="1"/>
          <p:nvPr/>
        </p:nvSpPr>
        <p:spPr>
          <a:xfrm>
            <a:off x="6084168" y="6077780"/>
            <a:ext cx="2339102" cy="246221"/>
          </a:xfrm>
          <a:prstGeom prst="rect">
            <a:avLst/>
          </a:prstGeom>
          <a:noFill/>
        </p:spPr>
        <p:txBody>
          <a:bodyPr wrap="none" rtlCol="0">
            <a:spAutoFit/>
          </a:bodyPr>
          <a:lstStyle/>
          <a:p>
            <a:r>
              <a:rPr lang="en-GB" sz="1000" dirty="0"/>
              <a:t>Figure: </a:t>
            </a:r>
            <a:r>
              <a:rPr lang="en-GB" sz="1000" dirty="0" err="1"/>
              <a:t>Ariely</a:t>
            </a:r>
            <a:r>
              <a:rPr lang="en-GB" sz="1000" dirty="0"/>
              <a:t> and </a:t>
            </a:r>
            <a:r>
              <a:rPr lang="en-GB" sz="1000" dirty="0" err="1"/>
              <a:t>Loewenstein</a:t>
            </a:r>
            <a:r>
              <a:rPr lang="en-GB" sz="1000" dirty="0"/>
              <a:t> (2006)</a:t>
            </a:r>
          </a:p>
        </p:txBody>
      </p:sp>
    </p:spTree>
    <p:extLst>
      <p:ext uri="{BB962C8B-B14F-4D97-AF65-F5344CB8AC3E}">
        <p14:creationId xmlns:p14="http://schemas.microsoft.com/office/powerpoint/2010/main" val="280685002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908050"/>
            <a:ext cx="8489950" cy="576263"/>
          </a:xfrm>
        </p:spPr>
        <p:txBody>
          <a:bodyPr/>
          <a:lstStyle/>
          <a:p>
            <a:pPr>
              <a:defRPr/>
            </a:pPr>
            <a:r>
              <a:rPr lang="en-GB" dirty="0"/>
              <a:t>Previous Evaluations: Wilkinson et al. (2006)</a:t>
            </a:r>
            <a:endParaRPr lang="en-US" dirty="0"/>
          </a:p>
        </p:txBody>
      </p:sp>
      <p:sp>
        <p:nvSpPr>
          <p:cNvPr id="4" name="Slide Number Placeholder 3"/>
          <p:cNvSpPr>
            <a:spLocks noGrp="1"/>
          </p:cNvSpPr>
          <p:nvPr>
            <p:ph type="sldNum" sz="quarter"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fld id="{8485497F-CEFF-4755-8655-38A72BAF3279}" type="slidenum">
              <a:rPr lang="en-US" altLang="en-US" smtClean="0"/>
              <a:pPr eaLnBrk="1" hangingPunct="1">
                <a:defRPr/>
              </a:pPr>
              <a:t>26</a:t>
            </a:fld>
            <a:endParaRPr lang="en-US" altLang="en-US"/>
          </a:p>
        </p:txBody>
      </p:sp>
      <p:sp>
        <p:nvSpPr>
          <p:cNvPr id="27652" name="TextBox 2"/>
          <p:cNvSpPr txBox="1">
            <a:spLocks noChangeArrowheads="1"/>
          </p:cNvSpPr>
          <p:nvPr/>
        </p:nvSpPr>
        <p:spPr bwMode="auto">
          <a:xfrm>
            <a:off x="330200" y="1557338"/>
            <a:ext cx="8345488"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US" sz="1800" dirty="0"/>
              <a:t>Analysis of local-authority level data.</a:t>
            </a:r>
          </a:p>
          <a:p>
            <a:pPr lvl="1" eaLnBrk="1" hangingPunct="1">
              <a:spcBef>
                <a:spcPct val="0"/>
              </a:spcBef>
            </a:pPr>
            <a:endParaRPr lang="en-US" sz="1800" dirty="0"/>
          </a:p>
          <a:p>
            <a:pPr eaLnBrk="1" hangingPunct="1">
              <a:spcBef>
                <a:spcPct val="0"/>
              </a:spcBef>
            </a:pPr>
            <a:r>
              <a:rPr lang="en-US" sz="1800" dirty="0"/>
              <a:t>Adjusting for baseline conception rate, LIG significantly associated with decline in conceptions between 1994/98 and 1999/2003.</a:t>
            </a:r>
          </a:p>
          <a:p>
            <a:pPr eaLnBrk="1" hangingPunct="1">
              <a:spcBef>
                <a:spcPct val="0"/>
              </a:spcBef>
            </a:pPr>
            <a:endParaRPr lang="en-US" sz="1800" dirty="0"/>
          </a:p>
          <a:p>
            <a:pPr eaLnBrk="1" hangingPunct="1">
              <a:spcBef>
                <a:spcPct val="0"/>
              </a:spcBef>
            </a:pPr>
            <a:r>
              <a:rPr lang="en-US" sz="1800" dirty="0"/>
              <a:t>However:</a:t>
            </a:r>
          </a:p>
          <a:p>
            <a:pPr lvl="1" eaLnBrk="1" hangingPunct="1">
              <a:spcBef>
                <a:spcPct val="0"/>
              </a:spcBef>
            </a:pPr>
            <a:r>
              <a:rPr lang="en-US" sz="1800" dirty="0"/>
              <a:t>LIG  unrelated to changes in abortion rates and other controls only region and deprivation.</a:t>
            </a:r>
          </a:p>
          <a:p>
            <a:pPr lvl="1" eaLnBrk="1" hangingPunct="1">
              <a:spcBef>
                <a:spcPct val="0"/>
              </a:spcBef>
            </a:pPr>
            <a:r>
              <a:rPr lang="en-US" sz="1800" dirty="0"/>
              <a:t>Decline in conception rates not consistently related to quality of SRE, media, and level of coordination.</a:t>
            </a:r>
          </a:p>
          <a:p>
            <a:pPr lvl="1" eaLnBrk="1" hangingPunct="1">
              <a:spcBef>
                <a:spcPct val="0"/>
              </a:spcBef>
            </a:pPr>
            <a:r>
              <a:rPr lang="en-US" sz="1800" dirty="0"/>
              <a:t>Decline slowest in areas with greatest access to services (though authors note, this may be confounded by baseline access).</a:t>
            </a:r>
          </a:p>
          <a:p>
            <a:pPr eaLnBrk="1" hangingPunct="1">
              <a:spcBef>
                <a:spcPct val="0"/>
              </a:spcBef>
            </a:pPr>
            <a:endParaRPr lang="en-GB" altLang="en-US" sz="1800" dirty="0"/>
          </a:p>
        </p:txBody>
      </p:sp>
    </p:spTree>
    <p:extLst>
      <p:ext uri="{BB962C8B-B14F-4D97-AF65-F5344CB8AC3E}">
        <p14:creationId xmlns:p14="http://schemas.microsoft.com/office/powerpoint/2010/main" val="18178059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908050"/>
            <a:ext cx="8489950" cy="576263"/>
          </a:xfrm>
        </p:spPr>
        <p:txBody>
          <a:bodyPr/>
          <a:lstStyle/>
          <a:p>
            <a:pPr>
              <a:defRPr/>
            </a:pPr>
            <a:r>
              <a:rPr lang="en-GB" dirty="0"/>
              <a:t>Previous Evaluations: French et al. (2007)</a:t>
            </a:r>
            <a:endParaRPr lang="en-US" dirty="0"/>
          </a:p>
        </p:txBody>
      </p:sp>
      <p:sp>
        <p:nvSpPr>
          <p:cNvPr id="4" name="Slide Number Placeholder 3"/>
          <p:cNvSpPr>
            <a:spLocks noGrp="1"/>
          </p:cNvSpPr>
          <p:nvPr>
            <p:ph type="sldNum" sz="quarter"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fld id="{8485497F-CEFF-4755-8655-38A72BAF3279}" type="slidenum">
              <a:rPr lang="en-US" altLang="en-US" smtClean="0"/>
              <a:pPr eaLnBrk="1" hangingPunct="1">
                <a:defRPr/>
              </a:pPr>
              <a:t>27</a:t>
            </a:fld>
            <a:endParaRPr lang="en-US" altLang="en-US"/>
          </a:p>
        </p:txBody>
      </p:sp>
      <p:sp>
        <p:nvSpPr>
          <p:cNvPr id="27652" name="TextBox 2"/>
          <p:cNvSpPr txBox="1">
            <a:spLocks noChangeArrowheads="1"/>
          </p:cNvSpPr>
          <p:nvPr/>
        </p:nvSpPr>
        <p:spPr bwMode="auto">
          <a:xfrm>
            <a:off x="330200" y="1557338"/>
            <a:ext cx="8345488"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US" sz="1800" dirty="0"/>
              <a:t>Analysis of surveys giving to young people (13-21) across 2000 to 2004 about aspects of the Teenage Pregnancy Strategy.</a:t>
            </a:r>
          </a:p>
          <a:p>
            <a:pPr eaLnBrk="1" hangingPunct="1">
              <a:spcBef>
                <a:spcPct val="0"/>
              </a:spcBef>
            </a:pPr>
            <a:endParaRPr lang="en-US" sz="1800" dirty="0"/>
          </a:p>
          <a:p>
            <a:pPr eaLnBrk="1" hangingPunct="1">
              <a:spcBef>
                <a:spcPct val="0"/>
              </a:spcBef>
            </a:pPr>
            <a:r>
              <a:rPr lang="en-US" sz="1800" dirty="0"/>
              <a:t>Significant increase in men’s knowledge that contraceptives available free of charge and in both genders knowledge that people of any age can get free condoms.</a:t>
            </a:r>
          </a:p>
          <a:p>
            <a:pPr eaLnBrk="1" hangingPunct="1">
              <a:spcBef>
                <a:spcPct val="0"/>
              </a:spcBef>
            </a:pPr>
            <a:endParaRPr lang="en-US" sz="1800" dirty="0"/>
          </a:p>
          <a:p>
            <a:pPr eaLnBrk="1" hangingPunct="1">
              <a:spcBef>
                <a:spcPct val="0"/>
              </a:spcBef>
            </a:pPr>
            <a:r>
              <a:rPr lang="en-US" sz="1800" dirty="0"/>
              <a:t>Slight increase in service use by women (65.1% vs 63.1%), but not by men or amongst sexually active. Larger change substitution across services.</a:t>
            </a:r>
          </a:p>
          <a:p>
            <a:pPr eaLnBrk="1" hangingPunct="1">
              <a:spcBef>
                <a:spcPct val="0"/>
              </a:spcBef>
            </a:pPr>
            <a:endParaRPr lang="en-US" sz="1800" dirty="0"/>
          </a:p>
          <a:p>
            <a:pPr eaLnBrk="1" hangingPunct="1">
              <a:spcBef>
                <a:spcPct val="0"/>
              </a:spcBef>
            </a:pPr>
            <a:r>
              <a:rPr lang="en-US" sz="1800" dirty="0"/>
              <a:t>LIG expenditure not associated with contraceptive service use. Local TPU effort associated with service use in men but not women. No association between use and distance from any sexual health service.</a:t>
            </a:r>
          </a:p>
          <a:p>
            <a:pPr eaLnBrk="1" hangingPunct="1">
              <a:spcBef>
                <a:spcPct val="0"/>
              </a:spcBef>
            </a:pPr>
            <a:endParaRPr lang="en-US" sz="1800" dirty="0"/>
          </a:p>
          <a:p>
            <a:pPr eaLnBrk="1" hangingPunct="1">
              <a:spcBef>
                <a:spcPct val="0"/>
              </a:spcBef>
            </a:pPr>
            <a:r>
              <a:rPr lang="en-US" sz="1800" dirty="0"/>
              <a:t>However, authors note, two-thirds of services only open once a week!</a:t>
            </a:r>
          </a:p>
          <a:p>
            <a:pPr eaLnBrk="1" hangingPunct="1">
              <a:spcBef>
                <a:spcPct val="0"/>
              </a:spcBef>
            </a:pPr>
            <a:endParaRPr lang="en-GB" altLang="en-US" sz="1800" dirty="0"/>
          </a:p>
        </p:txBody>
      </p:sp>
    </p:spTree>
    <p:extLst>
      <p:ext uri="{BB962C8B-B14F-4D97-AF65-F5344CB8AC3E}">
        <p14:creationId xmlns:p14="http://schemas.microsoft.com/office/powerpoint/2010/main" val="249596075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908050"/>
            <a:ext cx="8489950" cy="576263"/>
          </a:xfrm>
        </p:spPr>
        <p:txBody>
          <a:bodyPr/>
          <a:lstStyle/>
          <a:p>
            <a:pPr>
              <a:defRPr/>
            </a:pPr>
            <a:r>
              <a:rPr lang="en-GB" dirty="0"/>
              <a:t>Previous Evaluations: DfES (2006)</a:t>
            </a:r>
            <a:endParaRPr lang="en-US" dirty="0"/>
          </a:p>
        </p:txBody>
      </p:sp>
      <p:sp>
        <p:nvSpPr>
          <p:cNvPr id="4" name="Slide Number Placeholder 3"/>
          <p:cNvSpPr>
            <a:spLocks noGrp="1"/>
          </p:cNvSpPr>
          <p:nvPr>
            <p:ph type="sldNum" sz="quarter"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fld id="{8485497F-CEFF-4755-8655-38A72BAF3279}" type="slidenum">
              <a:rPr lang="en-US" altLang="en-US" smtClean="0"/>
              <a:pPr eaLnBrk="1" hangingPunct="1">
                <a:defRPr/>
              </a:pPr>
              <a:t>28</a:t>
            </a:fld>
            <a:endParaRPr lang="en-US" altLang="en-US"/>
          </a:p>
        </p:txBody>
      </p:sp>
      <p:sp>
        <p:nvSpPr>
          <p:cNvPr id="27652" name="TextBox 2"/>
          <p:cNvSpPr txBox="1">
            <a:spLocks noChangeArrowheads="1"/>
          </p:cNvSpPr>
          <p:nvPr/>
        </p:nvSpPr>
        <p:spPr bwMode="auto">
          <a:xfrm>
            <a:off x="330200" y="1557338"/>
            <a:ext cx="8345488"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US" sz="1800" dirty="0"/>
              <a:t>‘Deep-dive’ comparing three high-performing local authorities with three low-performing ‘statistical </a:t>
            </a:r>
            <a:r>
              <a:rPr lang="en-US" sz="1800" dirty="0" err="1"/>
              <a:t>neighbours</a:t>
            </a:r>
            <a:r>
              <a:rPr lang="en-US" sz="1800" dirty="0"/>
              <a:t>’.</a:t>
            </a:r>
          </a:p>
          <a:p>
            <a:pPr eaLnBrk="1" hangingPunct="1">
              <a:spcBef>
                <a:spcPct val="0"/>
              </a:spcBef>
            </a:pPr>
            <a:endParaRPr lang="en-US" sz="1800" dirty="0"/>
          </a:p>
          <a:p>
            <a:pPr eaLnBrk="1" hangingPunct="1">
              <a:spcBef>
                <a:spcPct val="0"/>
              </a:spcBef>
            </a:pPr>
            <a:r>
              <a:rPr lang="en-US" sz="1800" dirty="0"/>
              <a:t>Unlike low-performing areas, high-performing areas had:</a:t>
            </a:r>
          </a:p>
          <a:p>
            <a:pPr marL="800100" lvl="1" indent="-342900" eaLnBrk="1" hangingPunct="1">
              <a:spcBef>
                <a:spcPct val="0"/>
              </a:spcBef>
              <a:buFont typeface="+mj-lt"/>
              <a:buAutoNum type="arabicPeriod"/>
            </a:pPr>
            <a:r>
              <a:rPr lang="en-US" sz="1800" dirty="0"/>
              <a:t>Engagement with senior staff and cross-service involvement (e.g. health, education, youth services), with </a:t>
            </a:r>
          </a:p>
          <a:p>
            <a:pPr marL="800100" lvl="1" indent="-342900" eaLnBrk="1" hangingPunct="1">
              <a:spcBef>
                <a:spcPct val="0"/>
              </a:spcBef>
              <a:buFont typeface="+mj-lt"/>
              <a:buAutoNum type="arabicPeriod"/>
            </a:pPr>
            <a:r>
              <a:rPr lang="en-US" sz="1800" dirty="0"/>
              <a:t>Staff SRE training in partner agencies (particularly youth service)</a:t>
            </a:r>
          </a:p>
          <a:p>
            <a:pPr marL="800100" lvl="1" indent="-342900" eaLnBrk="1" hangingPunct="1">
              <a:spcBef>
                <a:spcPct val="0"/>
              </a:spcBef>
              <a:buFont typeface="+mj-lt"/>
              <a:buAutoNum type="arabicPeriod"/>
            </a:pPr>
            <a:r>
              <a:rPr lang="en-US" sz="1800" dirty="0"/>
              <a:t>Commitment to SRE in schools</a:t>
            </a:r>
          </a:p>
          <a:p>
            <a:pPr marL="800100" lvl="1" indent="-342900" eaLnBrk="1" hangingPunct="1">
              <a:spcBef>
                <a:spcPct val="0"/>
              </a:spcBef>
              <a:buFont typeface="+mj-lt"/>
              <a:buAutoNum type="arabicPeriod"/>
            </a:pPr>
            <a:r>
              <a:rPr lang="en-US" sz="1800" dirty="0"/>
              <a:t>Youth-oriented sexual health services</a:t>
            </a:r>
          </a:p>
          <a:p>
            <a:pPr marL="800100" lvl="1" indent="-342900" eaLnBrk="1" hangingPunct="1">
              <a:spcBef>
                <a:spcPct val="0"/>
              </a:spcBef>
              <a:buFont typeface="+mj-lt"/>
              <a:buAutoNum type="arabicPeriod"/>
            </a:pPr>
            <a:r>
              <a:rPr lang="en-US" sz="1800" dirty="0"/>
              <a:t>Targeting of at risk youth (e.g. looked after children)</a:t>
            </a:r>
          </a:p>
          <a:p>
            <a:pPr eaLnBrk="1" hangingPunct="1">
              <a:spcBef>
                <a:spcPct val="0"/>
              </a:spcBef>
            </a:pPr>
            <a:endParaRPr lang="en-US" sz="1800" dirty="0"/>
          </a:p>
          <a:p>
            <a:pPr eaLnBrk="1" hangingPunct="1">
              <a:spcBef>
                <a:spcPct val="0"/>
              </a:spcBef>
            </a:pPr>
            <a:r>
              <a:rPr lang="en-US" sz="1800" dirty="0"/>
              <a:t>However:</a:t>
            </a:r>
          </a:p>
          <a:p>
            <a:pPr lvl="1" eaLnBrk="1" hangingPunct="1">
              <a:spcBef>
                <a:spcPct val="0"/>
              </a:spcBef>
            </a:pPr>
            <a:r>
              <a:rPr lang="en-US" sz="1800" dirty="0"/>
              <a:t>Methods not detailed, so unable to evaluate study quality (Blackman, 2013).</a:t>
            </a:r>
            <a:endParaRPr lang="en-US" altLang="en-US" sz="1800" dirty="0"/>
          </a:p>
          <a:p>
            <a:pPr eaLnBrk="1" hangingPunct="1">
              <a:spcBef>
                <a:spcPct val="0"/>
              </a:spcBef>
            </a:pPr>
            <a:endParaRPr lang="en-GB" altLang="en-US" sz="1800" dirty="0"/>
          </a:p>
        </p:txBody>
      </p:sp>
    </p:spTree>
    <p:extLst>
      <p:ext uri="{BB962C8B-B14F-4D97-AF65-F5344CB8AC3E}">
        <p14:creationId xmlns:p14="http://schemas.microsoft.com/office/powerpoint/2010/main" val="6201613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908050"/>
            <a:ext cx="8489950" cy="576263"/>
          </a:xfrm>
        </p:spPr>
        <p:txBody>
          <a:bodyPr/>
          <a:lstStyle/>
          <a:p>
            <a:pPr>
              <a:defRPr/>
            </a:pPr>
            <a:r>
              <a:rPr lang="en-GB" dirty="0"/>
              <a:t>Outline</a:t>
            </a:r>
            <a:endParaRPr lang="en-US" dirty="0"/>
          </a:p>
        </p:txBody>
      </p:sp>
      <p:sp>
        <p:nvSpPr>
          <p:cNvPr id="4" name="Slide Number Placeholder 3"/>
          <p:cNvSpPr>
            <a:spLocks noGrp="1"/>
          </p:cNvSpPr>
          <p:nvPr>
            <p:ph type="sldNum" sz="quarter"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fld id="{8485497F-CEFF-4755-8655-38A72BAF3279}" type="slidenum">
              <a:rPr lang="en-US" altLang="en-US" smtClean="0"/>
              <a:pPr eaLnBrk="1" hangingPunct="1">
                <a:defRPr/>
              </a:pPr>
              <a:t>2</a:t>
            </a:fld>
            <a:endParaRPr lang="en-US" altLang="en-US"/>
          </a:p>
        </p:txBody>
      </p:sp>
      <p:sp>
        <p:nvSpPr>
          <p:cNvPr id="27652" name="TextBox 2"/>
          <p:cNvSpPr txBox="1">
            <a:spLocks noChangeArrowheads="1"/>
          </p:cNvSpPr>
          <p:nvPr/>
        </p:nvSpPr>
        <p:spPr bwMode="auto">
          <a:xfrm>
            <a:off x="330200" y="1557338"/>
            <a:ext cx="8345488"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 typeface="+mj-lt"/>
              <a:buAutoNum type="arabicPeriod"/>
            </a:pPr>
            <a:r>
              <a:rPr lang="en-US" sz="1800" dirty="0"/>
              <a:t>Background</a:t>
            </a:r>
          </a:p>
          <a:p>
            <a:pPr marL="857250" lvl="1" indent="-400050" eaLnBrk="1" hangingPunct="1">
              <a:spcBef>
                <a:spcPct val="0"/>
              </a:spcBef>
              <a:buFont typeface="+mj-lt"/>
              <a:buAutoNum type="romanLcPeriod"/>
            </a:pPr>
            <a:r>
              <a:rPr lang="en-US" altLang="en-US" sz="1400" dirty="0"/>
              <a:t>Why Tackle Teenage Pregnancy?</a:t>
            </a:r>
          </a:p>
          <a:p>
            <a:pPr marL="857250" lvl="1" indent="-400050" eaLnBrk="1" hangingPunct="1">
              <a:spcBef>
                <a:spcPct val="0"/>
              </a:spcBef>
              <a:buFont typeface="+mj-lt"/>
              <a:buAutoNum type="romanLcPeriod"/>
            </a:pPr>
            <a:r>
              <a:rPr lang="en-US" altLang="en-US" sz="1400" dirty="0"/>
              <a:t>The Teenage Pregnancy Strategy</a:t>
            </a:r>
          </a:p>
          <a:p>
            <a:pPr marL="857250" lvl="1" indent="-400050" eaLnBrk="1" hangingPunct="1">
              <a:spcBef>
                <a:spcPct val="0"/>
              </a:spcBef>
              <a:buFont typeface="+mj-lt"/>
              <a:buAutoNum type="romanLcPeriod"/>
            </a:pPr>
            <a:r>
              <a:rPr lang="en-US" altLang="en-US" sz="1400" dirty="0"/>
              <a:t>Post-Strategy Outlook</a:t>
            </a:r>
          </a:p>
          <a:p>
            <a:pPr marL="857250" lvl="1" indent="-400050" eaLnBrk="1" hangingPunct="1">
              <a:spcBef>
                <a:spcPct val="0"/>
              </a:spcBef>
              <a:buFont typeface="+mj-lt"/>
              <a:buAutoNum type="romanLcPeriod"/>
            </a:pPr>
            <a:r>
              <a:rPr lang="en-US" altLang="en-US" sz="1400" dirty="0"/>
              <a:t>Economics of Teen Pregnancy</a:t>
            </a:r>
          </a:p>
          <a:p>
            <a:pPr marL="857250" lvl="1" indent="-400050" eaLnBrk="1" hangingPunct="1">
              <a:spcBef>
                <a:spcPct val="0"/>
              </a:spcBef>
              <a:buFont typeface="+mj-lt"/>
              <a:buAutoNum type="romanLcPeriod"/>
            </a:pPr>
            <a:r>
              <a:rPr lang="en-US" altLang="en-US" sz="1400" dirty="0"/>
              <a:t>Previous Evaluations and Related Evidence</a:t>
            </a:r>
            <a:endParaRPr lang="en-US" altLang="en-US" sz="1000" dirty="0"/>
          </a:p>
          <a:p>
            <a:pPr marL="457200" lvl="1" indent="0" eaLnBrk="1" hangingPunct="1">
              <a:spcBef>
                <a:spcPct val="0"/>
              </a:spcBef>
              <a:buNone/>
            </a:pPr>
            <a:endParaRPr lang="en-US" altLang="en-US" sz="1400" dirty="0"/>
          </a:p>
          <a:p>
            <a:pPr eaLnBrk="1" hangingPunct="1">
              <a:spcBef>
                <a:spcPct val="0"/>
              </a:spcBef>
              <a:buFont typeface="+mj-lt"/>
              <a:buAutoNum type="arabicPeriod"/>
            </a:pPr>
            <a:r>
              <a:rPr lang="en-US" altLang="en-US" sz="1800" dirty="0"/>
              <a:t>Journal of Health Economics Paper</a:t>
            </a:r>
          </a:p>
          <a:p>
            <a:pPr marL="857250" lvl="1" indent="-400050" eaLnBrk="1" hangingPunct="1">
              <a:spcBef>
                <a:spcPct val="0"/>
              </a:spcBef>
              <a:buFont typeface="+mj-lt"/>
              <a:buAutoNum type="romanLcPeriod"/>
            </a:pPr>
            <a:r>
              <a:rPr lang="en-US" altLang="en-US" sz="1400" dirty="0"/>
              <a:t>Research Questions</a:t>
            </a:r>
          </a:p>
          <a:p>
            <a:pPr marL="857250" lvl="1" indent="-400050" eaLnBrk="1" hangingPunct="1">
              <a:spcBef>
                <a:spcPct val="0"/>
              </a:spcBef>
              <a:buFont typeface="+mj-lt"/>
              <a:buAutoNum type="romanLcPeriod"/>
            </a:pPr>
            <a:r>
              <a:rPr lang="en-US" altLang="en-US" sz="1400" dirty="0"/>
              <a:t>Data</a:t>
            </a:r>
          </a:p>
          <a:p>
            <a:pPr marL="857250" lvl="1" indent="-400050" eaLnBrk="1" hangingPunct="1">
              <a:spcBef>
                <a:spcPct val="0"/>
              </a:spcBef>
              <a:buFont typeface="+mj-lt"/>
              <a:buAutoNum type="romanLcPeriod"/>
            </a:pPr>
            <a:r>
              <a:rPr lang="en-US" altLang="en-US" sz="1400" dirty="0"/>
              <a:t>Methods</a:t>
            </a:r>
          </a:p>
          <a:p>
            <a:pPr marL="857250" lvl="1" indent="-400050" eaLnBrk="1" hangingPunct="1">
              <a:spcBef>
                <a:spcPct val="0"/>
              </a:spcBef>
              <a:buFont typeface="+mj-lt"/>
              <a:buAutoNum type="romanLcPeriod"/>
            </a:pPr>
            <a:r>
              <a:rPr lang="en-US" altLang="en-US" sz="1400" dirty="0"/>
              <a:t>Results</a:t>
            </a:r>
          </a:p>
          <a:p>
            <a:pPr marL="857250" lvl="1" indent="-400050" eaLnBrk="1" hangingPunct="1">
              <a:spcBef>
                <a:spcPct val="0"/>
              </a:spcBef>
              <a:buFont typeface="+mj-lt"/>
              <a:buAutoNum type="romanLcPeriod"/>
            </a:pPr>
            <a:r>
              <a:rPr lang="en-US" altLang="en-US" sz="1400" dirty="0"/>
              <a:t>Discussion</a:t>
            </a:r>
          </a:p>
          <a:p>
            <a:pPr marL="457200" lvl="1" indent="0" eaLnBrk="1" hangingPunct="1">
              <a:spcBef>
                <a:spcPct val="0"/>
              </a:spcBef>
              <a:buNone/>
            </a:pPr>
            <a:endParaRPr lang="en-US" altLang="en-US" sz="1400" dirty="0"/>
          </a:p>
          <a:p>
            <a:pPr eaLnBrk="1" hangingPunct="1">
              <a:spcBef>
                <a:spcPct val="0"/>
              </a:spcBef>
              <a:buFont typeface="+mj-lt"/>
              <a:buAutoNum type="arabicPeriod"/>
            </a:pPr>
            <a:r>
              <a:rPr lang="en-US" altLang="en-US" sz="1800" dirty="0"/>
              <a:t>Media Response</a:t>
            </a:r>
          </a:p>
          <a:p>
            <a:pPr eaLnBrk="1" hangingPunct="1">
              <a:spcBef>
                <a:spcPct val="0"/>
              </a:spcBef>
            </a:pPr>
            <a:endParaRPr lang="en-GB" altLang="en-US" sz="1800" dirty="0"/>
          </a:p>
        </p:txBody>
      </p:sp>
    </p:spTree>
    <p:extLst>
      <p:ext uri="{BB962C8B-B14F-4D97-AF65-F5344CB8AC3E}">
        <p14:creationId xmlns:p14="http://schemas.microsoft.com/office/powerpoint/2010/main" val="362215613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908050"/>
            <a:ext cx="8489950" cy="576263"/>
          </a:xfrm>
        </p:spPr>
        <p:txBody>
          <a:bodyPr/>
          <a:lstStyle/>
          <a:p>
            <a:pPr>
              <a:defRPr/>
            </a:pPr>
            <a:r>
              <a:rPr lang="en-GB" dirty="0"/>
              <a:t>Previous Evaluations: Blackman (2013)</a:t>
            </a:r>
            <a:endParaRPr lang="en-US" dirty="0"/>
          </a:p>
        </p:txBody>
      </p:sp>
      <p:sp>
        <p:nvSpPr>
          <p:cNvPr id="4" name="Slide Number Placeholder 3"/>
          <p:cNvSpPr>
            <a:spLocks noGrp="1"/>
          </p:cNvSpPr>
          <p:nvPr>
            <p:ph type="sldNum" sz="quarter"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fld id="{8485497F-CEFF-4755-8655-38A72BAF3279}" type="slidenum">
              <a:rPr lang="en-US" altLang="en-US" smtClean="0"/>
              <a:pPr eaLnBrk="1" hangingPunct="1">
                <a:defRPr/>
              </a:pPr>
              <a:t>29</a:t>
            </a:fld>
            <a:endParaRPr lang="en-US" altLang="en-US"/>
          </a:p>
        </p:txBody>
      </p:sp>
      <p:sp>
        <p:nvSpPr>
          <p:cNvPr id="27652" name="TextBox 2"/>
          <p:cNvSpPr txBox="1">
            <a:spLocks noChangeArrowheads="1"/>
          </p:cNvSpPr>
          <p:nvPr/>
        </p:nvSpPr>
        <p:spPr bwMode="auto">
          <a:xfrm>
            <a:off x="330200" y="1557338"/>
            <a:ext cx="8345488" cy="480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US" sz="1800" dirty="0"/>
              <a:t>Qualitative Comparative Analysis of data from 27 of 70 ‘Spearhead’ local authorities.</a:t>
            </a:r>
          </a:p>
          <a:p>
            <a:pPr eaLnBrk="1" hangingPunct="1">
              <a:spcBef>
                <a:spcPct val="0"/>
              </a:spcBef>
            </a:pPr>
            <a:endParaRPr lang="en-US" sz="1800" dirty="0"/>
          </a:p>
          <a:p>
            <a:pPr eaLnBrk="1" hangingPunct="1">
              <a:spcBef>
                <a:spcPct val="0"/>
              </a:spcBef>
            </a:pPr>
            <a:r>
              <a:rPr lang="en-US" sz="1800" dirty="0"/>
              <a:t>Identifies baseline factors related to narrowing or not of gap from national under-18 conception rate between 2005 and 2009.</a:t>
            </a:r>
          </a:p>
          <a:p>
            <a:pPr eaLnBrk="1" hangingPunct="1">
              <a:spcBef>
                <a:spcPct val="0"/>
              </a:spcBef>
            </a:pPr>
            <a:endParaRPr lang="en-US" sz="1800" dirty="0"/>
          </a:p>
          <a:p>
            <a:pPr eaLnBrk="1" hangingPunct="1">
              <a:spcBef>
                <a:spcPct val="0"/>
              </a:spcBef>
            </a:pPr>
            <a:r>
              <a:rPr lang="en-US" sz="1800" dirty="0"/>
              <a:t>Finds </a:t>
            </a:r>
            <a:r>
              <a:rPr lang="en-GB" sz="1800" dirty="0"/>
              <a:t>“dedicated planning to tackle high teenage conception rates appears to make things worse” (p.69).</a:t>
            </a:r>
          </a:p>
          <a:p>
            <a:pPr lvl="1" eaLnBrk="1" hangingPunct="1">
              <a:spcBef>
                <a:spcPct val="0"/>
              </a:spcBef>
            </a:pPr>
            <a:endParaRPr lang="en-GB" sz="1800" dirty="0"/>
          </a:p>
          <a:p>
            <a:pPr eaLnBrk="1" hangingPunct="1">
              <a:spcBef>
                <a:spcPct val="0"/>
              </a:spcBef>
            </a:pPr>
            <a:r>
              <a:rPr lang="en-GB" sz="1800" dirty="0"/>
              <a:t>However:</a:t>
            </a:r>
          </a:p>
          <a:p>
            <a:pPr lvl="1" eaLnBrk="1" hangingPunct="1">
              <a:spcBef>
                <a:spcPct val="0"/>
              </a:spcBef>
            </a:pPr>
            <a:r>
              <a:rPr lang="en-GB" sz="1800" dirty="0"/>
              <a:t>Unclear whether commissioning standard changed over period.</a:t>
            </a:r>
          </a:p>
          <a:p>
            <a:pPr lvl="1" eaLnBrk="1" hangingPunct="1">
              <a:spcBef>
                <a:spcPct val="0"/>
              </a:spcBef>
            </a:pPr>
            <a:r>
              <a:rPr lang="en-GB" sz="1800" dirty="0"/>
              <a:t>Commissioning may divert resources from other activities. Doesn’t imply activities themselves are counter-productive.</a:t>
            </a:r>
          </a:p>
          <a:p>
            <a:pPr lvl="1" eaLnBrk="1" hangingPunct="1">
              <a:spcBef>
                <a:spcPct val="0"/>
              </a:spcBef>
            </a:pPr>
            <a:r>
              <a:rPr lang="en-GB" sz="1800" dirty="0"/>
              <a:t>Potentially biased sample.</a:t>
            </a:r>
            <a:endParaRPr lang="en-US" sz="1800" dirty="0"/>
          </a:p>
          <a:p>
            <a:pPr lvl="1" eaLnBrk="1" hangingPunct="1">
              <a:spcBef>
                <a:spcPct val="0"/>
              </a:spcBef>
            </a:pPr>
            <a:endParaRPr lang="en-US" sz="1800" dirty="0"/>
          </a:p>
          <a:p>
            <a:pPr lvl="1" eaLnBrk="1" hangingPunct="1">
              <a:spcBef>
                <a:spcPct val="0"/>
              </a:spcBef>
            </a:pPr>
            <a:endParaRPr lang="en-US" altLang="en-US" sz="1800" dirty="0"/>
          </a:p>
          <a:p>
            <a:pPr eaLnBrk="1" hangingPunct="1">
              <a:spcBef>
                <a:spcPct val="0"/>
              </a:spcBef>
            </a:pPr>
            <a:endParaRPr lang="en-GB" altLang="en-US" sz="1800" dirty="0"/>
          </a:p>
        </p:txBody>
      </p:sp>
    </p:spTree>
    <p:extLst>
      <p:ext uri="{BB962C8B-B14F-4D97-AF65-F5344CB8AC3E}">
        <p14:creationId xmlns:p14="http://schemas.microsoft.com/office/powerpoint/2010/main" val="27475919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908050"/>
            <a:ext cx="8489950" cy="576263"/>
          </a:xfrm>
        </p:spPr>
        <p:txBody>
          <a:bodyPr/>
          <a:lstStyle/>
          <a:p>
            <a:pPr>
              <a:defRPr/>
            </a:pPr>
            <a:r>
              <a:rPr lang="en-GB" dirty="0"/>
              <a:t>Previous Evaluations: </a:t>
            </a:r>
            <a:r>
              <a:rPr lang="en-GB" dirty="0" err="1"/>
              <a:t>Wellings</a:t>
            </a:r>
            <a:r>
              <a:rPr lang="en-GB" dirty="0"/>
              <a:t> et al. (2016)</a:t>
            </a:r>
            <a:endParaRPr lang="en-US" dirty="0"/>
          </a:p>
        </p:txBody>
      </p:sp>
      <p:sp>
        <p:nvSpPr>
          <p:cNvPr id="4" name="Slide Number Placeholder 3"/>
          <p:cNvSpPr>
            <a:spLocks noGrp="1"/>
          </p:cNvSpPr>
          <p:nvPr>
            <p:ph type="sldNum" sz="quarter"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fld id="{8485497F-CEFF-4755-8655-38A72BAF3279}" type="slidenum">
              <a:rPr lang="en-US" altLang="en-US" smtClean="0"/>
              <a:pPr eaLnBrk="1" hangingPunct="1">
                <a:defRPr/>
              </a:pPr>
              <a:t>30</a:t>
            </a:fld>
            <a:endParaRPr lang="en-US" altLang="en-US"/>
          </a:p>
        </p:txBody>
      </p:sp>
      <p:sp>
        <p:nvSpPr>
          <p:cNvPr id="27652" name="TextBox 2"/>
          <p:cNvSpPr txBox="1">
            <a:spLocks noChangeArrowheads="1"/>
          </p:cNvSpPr>
          <p:nvPr/>
        </p:nvSpPr>
        <p:spPr bwMode="auto">
          <a:xfrm>
            <a:off x="330200" y="1557338"/>
            <a:ext cx="8345488" cy="480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US" sz="1800" dirty="0"/>
              <a:t>Analysis of local authority data and comparison of </a:t>
            </a:r>
            <a:r>
              <a:rPr lang="en-US" sz="1800" dirty="0" err="1"/>
              <a:t>Natsal</a:t>
            </a:r>
            <a:r>
              <a:rPr lang="en-US" sz="1800" dirty="0"/>
              <a:t> 2000 &amp; 2010</a:t>
            </a:r>
          </a:p>
          <a:p>
            <a:pPr eaLnBrk="1" hangingPunct="1">
              <a:spcBef>
                <a:spcPct val="0"/>
              </a:spcBef>
            </a:pPr>
            <a:endParaRPr lang="en-US" sz="1800" dirty="0"/>
          </a:p>
          <a:p>
            <a:pPr eaLnBrk="1" hangingPunct="1">
              <a:spcBef>
                <a:spcPct val="0"/>
              </a:spcBef>
            </a:pPr>
            <a:r>
              <a:rPr lang="en-US" sz="1800" dirty="0"/>
              <a:t>£100 per head LIG related to fall in average conception rate of </a:t>
            </a:r>
            <a:r>
              <a:rPr lang="en-US" sz="1800" strike="sngStrike" dirty="0"/>
              <a:t>8.2</a:t>
            </a:r>
            <a:r>
              <a:rPr lang="en-US" sz="1800" dirty="0"/>
              <a:t> </a:t>
            </a:r>
            <a:r>
              <a:rPr lang="en-US" sz="1800" b="1" dirty="0">
                <a:solidFill>
                  <a:srgbClr val="FF0000"/>
                </a:solidFill>
              </a:rPr>
              <a:t>4.1</a:t>
            </a:r>
            <a:r>
              <a:rPr lang="en-US" sz="1800" dirty="0"/>
              <a:t> between 1994/98 and 2009/13. Equal to around </a:t>
            </a:r>
            <a:r>
              <a:rPr lang="en-US" sz="1800" dirty="0">
                <a:solidFill>
                  <a:srgbClr val="FF0000"/>
                </a:solidFill>
              </a:rPr>
              <a:t>59% of overall decline </a:t>
            </a:r>
            <a:r>
              <a:rPr lang="en-US" sz="1800" dirty="0"/>
              <a:t>and </a:t>
            </a:r>
            <a:r>
              <a:rPr lang="en-US" sz="1800" dirty="0">
                <a:solidFill>
                  <a:srgbClr val="FF0000"/>
                </a:solidFill>
              </a:rPr>
              <a:t>18% fall overall</a:t>
            </a:r>
            <a:r>
              <a:rPr lang="en-US" sz="1800" dirty="0"/>
              <a:t>.</a:t>
            </a:r>
          </a:p>
          <a:p>
            <a:pPr lvl="1" eaLnBrk="1" hangingPunct="1">
              <a:spcBef>
                <a:spcPct val="0"/>
              </a:spcBef>
            </a:pPr>
            <a:r>
              <a:rPr lang="en-US" sz="1800" dirty="0"/>
              <a:t>However, LIGs largely determined by baseline conception rates.</a:t>
            </a:r>
          </a:p>
          <a:p>
            <a:pPr lvl="1" eaLnBrk="1" hangingPunct="1">
              <a:spcBef>
                <a:spcPct val="0"/>
              </a:spcBef>
            </a:pPr>
            <a:endParaRPr lang="en-US" sz="1800" dirty="0"/>
          </a:p>
          <a:p>
            <a:pPr eaLnBrk="1" hangingPunct="1">
              <a:spcBef>
                <a:spcPct val="0"/>
              </a:spcBef>
            </a:pPr>
            <a:r>
              <a:rPr lang="en-US" sz="1800" dirty="0" err="1"/>
              <a:t>Natsal</a:t>
            </a:r>
            <a:r>
              <a:rPr lang="en-US" sz="1800" dirty="0"/>
              <a:t> 2010 vs 2000: </a:t>
            </a:r>
          </a:p>
          <a:p>
            <a:pPr lvl="1" eaLnBrk="1" hangingPunct="1">
              <a:spcBef>
                <a:spcPct val="0"/>
              </a:spcBef>
            </a:pPr>
            <a:r>
              <a:rPr lang="en-US" sz="1800" dirty="0"/>
              <a:t>38% vs 9% learn about sex in school. School associated with 29% lower odds of early pregnancy than case where parents are main source.</a:t>
            </a:r>
          </a:p>
          <a:p>
            <a:pPr lvl="1" eaLnBrk="1" hangingPunct="1">
              <a:spcBef>
                <a:spcPct val="0"/>
              </a:spcBef>
            </a:pPr>
            <a:r>
              <a:rPr lang="en-US" sz="1800" dirty="0"/>
              <a:t>However,  no significant differences in use of reliable contraception at  first intercourse (11% vs 12%); similar numbers having sex before age 16 (24% vs 29%) and reporting not needing more information at first sex (24% vs 28%).</a:t>
            </a:r>
          </a:p>
          <a:p>
            <a:pPr lvl="1" eaLnBrk="1" hangingPunct="1">
              <a:spcBef>
                <a:spcPct val="0"/>
              </a:spcBef>
            </a:pPr>
            <a:r>
              <a:rPr lang="en-US" sz="1800" dirty="0"/>
              <a:t>Relationship between risk factors and risk of under-18 pregnancy is similar across surveys.</a:t>
            </a:r>
          </a:p>
          <a:p>
            <a:pPr lvl="1" eaLnBrk="1" hangingPunct="1">
              <a:spcBef>
                <a:spcPct val="0"/>
              </a:spcBef>
            </a:pPr>
            <a:r>
              <a:rPr lang="en-US" sz="1800" dirty="0"/>
              <a:t>Results not linked with LIG spending (may be secular changes)</a:t>
            </a:r>
            <a:endParaRPr lang="en-GB" altLang="en-US" sz="1800" dirty="0"/>
          </a:p>
        </p:txBody>
      </p:sp>
    </p:spTree>
    <p:extLst>
      <p:ext uri="{BB962C8B-B14F-4D97-AF65-F5344CB8AC3E}">
        <p14:creationId xmlns:p14="http://schemas.microsoft.com/office/powerpoint/2010/main" val="14896150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908050"/>
            <a:ext cx="8489950" cy="576263"/>
          </a:xfrm>
        </p:spPr>
        <p:txBody>
          <a:bodyPr/>
          <a:lstStyle/>
          <a:p>
            <a:pPr>
              <a:defRPr/>
            </a:pPr>
            <a:r>
              <a:rPr lang="en-GB" dirty="0"/>
              <a:t>Related Evidence (I)</a:t>
            </a:r>
            <a:endParaRPr lang="en-US" dirty="0"/>
          </a:p>
        </p:txBody>
      </p:sp>
      <p:sp>
        <p:nvSpPr>
          <p:cNvPr id="4" name="Slide Number Placeholder 3"/>
          <p:cNvSpPr>
            <a:spLocks noGrp="1"/>
          </p:cNvSpPr>
          <p:nvPr>
            <p:ph type="sldNum" sz="quarter"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fld id="{8485497F-CEFF-4755-8655-38A72BAF3279}" type="slidenum">
              <a:rPr lang="en-US" altLang="en-US" smtClean="0"/>
              <a:pPr eaLnBrk="1" hangingPunct="1">
                <a:defRPr/>
              </a:pPr>
              <a:t>31</a:t>
            </a:fld>
            <a:endParaRPr lang="en-US" altLang="en-US"/>
          </a:p>
        </p:txBody>
      </p:sp>
      <p:sp>
        <p:nvSpPr>
          <p:cNvPr id="27652" name="TextBox 2"/>
          <p:cNvSpPr txBox="1">
            <a:spLocks noChangeArrowheads="1"/>
          </p:cNvSpPr>
          <p:nvPr/>
        </p:nvSpPr>
        <p:spPr bwMode="auto">
          <a:xfrm>
            <a:off x="330200" y="1557338"/>
            <a:ext cx="8345488" cy="4247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US" sz="1800" dirty="0"/>
              <a:t>English over-the-counter emergency contraception schemes not related to lower teen pregnancy rates (</a:t>
            </a:r>
            <a:r>
              <a:rPr lang="en-US" sz="1800" dirty="0" err="1"/>
              <a:t>Girma</a:t>
            </a:r>
            <a:r>
              <a:rPr lang="en-US" sz="1800" dirty="0"/>
              <a:t> and Paton, 2006; </a:t>
            </a:r>
            <a:r>
              <a:rPr lang="en-US" sz="1800" dirty="0" err="1"/>
              <a:t>Girma</a:t>
            </a:r>
            <a:r>
              <a:rPr lang="en-US" sz="1800" dirty="0"/>
              <a:t> and Paton, 2011).</a:t>
            </a:r>
          </a:p>
          <a:p>
            <a:pPr eaLnBrk="1" hangingPunct="1">
              <a:spcBef>
                <a:spcPct val="0"/>
              </a:spcBef>
            </a:pPr>
            <a:endParaRPr lang="en-US" sz="1800" dirty="0"/>
          </a:p>
          <a:p>
            <a:pPr eaLnBrk="1" hangingPunct="1">
              <a:spcBef>
                <a:spcPct val="0"/>
              </a:spcBef>
            </a:pPr>
            <a:r>
              <a:rPr lang="en-US" sz="1800" dirty="0"/>
              <a:t>LARCs uptake correlated with teenage pregnancy rates at country but not local level (Connolly et al., 2014). LARC promotion – defined as % of family planning attendees prescribed LARCs – has inconsistent and small relation with teenage pregnancy rates at local level (</a:t>
            </a:r>
            <a:r>
              <a:rPr lang="en-US" sz="1800" dirty="0" err="1"/>
              <a:t>Girma</a:t>
            </a:r>
            <a:r>
              <a:rPr lang="en-US" sz="1800" dirty="0"/>
              <a:t> and Paton, 2015).</a:t>
            </a:r>
          </a:p>
          <a:p>
            <a:pPr eaLnBrk="1" hangingPunct="1">
              <a:spcBef>
                <a:spcPct val="0"/>
              </a:spcBef>
            </a:pPr>
            <a:endParaRPr lang="en-US" sz="1800" dirty="0"/>
          </a:p>
          <a:p>
            <a:pPr eaLnBrk="1" hangingPunct="1">
              <a:spcBef>
                <a:spcPct val="0"/>
              </a:spcBef>
            </a:pPr>
            <a:r>
              <a:rPr lang="en-US" sz="1800" dirty="0"/>
              <a:t>Participation in Young People’s Development </a:t>
            </a:r>
            <a:r>
              <a:rPr lang="en-US" sz="1800" dirty="0" err="1"/>
              <a:t>Programme</a:t>
            </a:r>
            <a:r>
              <a:rPr lang="en-US" sz="1800" dirty="0"/>
              <a:t>, an intervention including some SRE delivered to at-risk youth, related to </a:t>
            </a:r>
            <a:r>
              <a:rPr lang="en-US" sz="1800" b="1" dirty="0"/>
              <a:t>increased</a:t>
            </a:r>
            <a:r>
              <a:rPr lang="en-US" sz="1800" dirty="0"/>
              <a:t> teen pregnancy rates (Wiggins et al., 2009).</a:t>
            </a:r>
          </a:p>
          <a:p>
            <a:pPr eaLnBrk="1" hangingPunct="1">
              <a:spcBef>
                <a:spcPct val="0"/>
              </a:spcBef>
            </a:pPr>
            <a:endParaRPr lang="en-US" sz="1800" dirty="0"/>
          </a:p>
          <a:p>
            <a:pPr eaLnBrk="1" hangingPunct="1">
              <a:spcBef>
                <a:spcPct val="0"/>
              </a:spcBef>
            </a:pPr>
            <a:r>
              <a:rPr lang="en-US" altLang="en-US" sz="1800" dirty="0"/>
              <a:t>RCTs of </a:t>
            </a:r>
            <a:r>
              <a:rPr lang="en-US" altLang="en-US" sz="1800" i="1" dirty="0"/>
              <a:t>RIPPLE</a:t>
            </a:r>
            <a:r>
              <a:rPr lang="en-US" altLang="en-US" sz="1800" dirty="0"/>
              <a:t> and </a:t>
            </a:r>
            <a:r>
              <a:rPr lang="en-US" altLang="en-US" sz="1800" i="1" dirty="0"/>
              <a:t>SHARE</a:t>
            </a:r>
            <a:r>
              <a:rPr lang="en-US" altLang="en-US" sz="1800" dirty="0"/>
              <a:t>, two SRE schemes, find no evidence of change in teen pregnancies (Wight, 2011).</a:t>
            </a:r>
            <a:endParaRPr lang="en-GB" altLang="en-US" sz="1800" dirty="0"/>
          </a:p>
        </p:txBody>
      </p:sp>
    </p:spTree>
    <p:extLst>
      <p:ext uri="{BB962C8B-B14F-4D97-AF65-F5344CB8AC3E}">
        <p14:creationId xmlns:p14="http://schemas.microsoft.com/office/powerpoint/2010/main" val="381195843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908050"/>
            <a:ext cx="8489950" cy="576263"/>
          </a:xfrm>
        </p:spPr>
        <p:txBody>
          <a:bodyPr/>
          <a:lstStyle/>
          <a:p>
            <a:pPr>
              <a:defRPr/>
            </a:pPr>
            <a:r>
              <a:rPr lang="en-GB" dirty="0"/>
              <a:t>Related Evidence (II)</a:t>
            </a:r>
            <a:endParaRPr lang="en-US" dirty="0"/>
          </a:p>
        </p:txBody>
      </p:sp>
      <p:sp>
        <p:nvSpPr>
          <p:cNvPr id="4" name="Slide Number Placeholder 3"/>
          <p:cNvSpPr>
            <a:spLocks noGrp="1"/>
          </p:cNvSpPr>
          <p:nvPr>
            <p:ph type="sldNum" sz="quarter"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fld id="{8485497F-CEFF-4755-8655-38A72BAF3279}" type="slidenum">
              <a:rPr lang="en-US" altLang="en-US" smtClean="0"/>
              <a:pPr eaLnBrk="1" hangingPunct="1">
                <a:defRPr/>
              </a:pPr>
              <a:t>32</a:t>
            </a:fld>
            <a:endParaRPr lang="en-US" altLang="en-US"/>
          </a:p>
        </p:txBody>
      </p:sp>
      <p:sp>
        <p:nvSpPr>
          <p:cNvPr id="27652" name="TextBox 2"/>
          <p:cNvSpPr txBox="1">
            <a:spLocks noChangeArrowheads="1"/>
          </p:cNvSpPr>
          <p:nvPr/>
        </p:nvSpPr>
        <p:spPr bwMode="auto">
          <a:xfrm>
            <a:off x="330200" y="1557338"/>
            <a:ext cx="8345488" cy="4278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US" altLang="en-US" sz="1600" dirty="0"/>
              <a:t>A recent Cochrane review found no evidence that SRE </a:t>
            </a:r>
            <a:r>
              <a:rPr lang="en-US" altLang="en-US" sz="1600" dirty="0" err="1"/>
              <a:t>programmes</a:t>
            </a:r>
            <a:r>
              <a:rPr lang="en-US" altLang="en-US" sz="1600" dirty="0"/>
              <a:t> reduced pregnancy rates (Mason-Jones et al., 2016).</a:t>
            </a:r>
          </a:p>
          <a:p>
            <a:pPr eaLnBrk="1" hangingPunct="1">
              <a:spcBef>
                <a:spcPct val="0"/>
              </a:spcBef>
            </a:pPr>
            <a:endParaRPr lang="en-US" altLang="en-US" sz="1600" dirty="0"/>
          </a:p>
          <a:p>
            <a:pPr eaLnBrk="1" hangingPunct="1">
              <a:spcBef>
                <a:spcPct val="0"/>
              </a:spcBef>
            </a:pPr>
            <a:r>
              <a:rPr lang="en-US" altLang="en-US" sz="1600" dirty="0"/>
              <a:t>In United States, 86-100% of recent decline in teen birth rates explained by better contraceptive use (Santelli et al., 2007; Lindberg et al., 2016). Yet, Kearney and Levine (2015) find only 12.6% of decline in US birth rate due to expanded access to family planning services through Medicaid.</a:t>
            </a:r>
          </a:p>
          <a:p>
            <a:pPr eaLnBrk="1" hangingPunct="1">
              <a:spcBef>
                <a:spcPct val="0"/>
              </a:spcBef>
            </a:pPr>
            <a:endParaRPr lang="en-US" altLang="en-US" sz="1600" dirty="0"/>
          </a:p>
          <a:p>
            <a:pPr eaLnBrk="1" hangingPunct="1">
              <a:spcBef>
                <a:spcPct val="0"/>
              </a:spcBef>
            </a:pPr>
            <a:r>
              <a:rPr lang="en-US" altLang="en-US" sz="1600" dirty="0"/>
              <a:t>HOWEVER:</a:t>
            </a:r>
          </a:p>
          <a:p>
            <a:pPr lvl="1" eaLnBrk="1" hangingPunct="1">
              <a:spcBef>
                <a:spcPct val="0"/>
              </a:spcBef>
            </a:pPr>
            <a:r>
              <a:rPr lang="en-US" altLang="en-US" sz="1600" dirty="0"/>
              <a:t>RCTs may be underpowered given rarity of teenage pregnancy.</a:t>
            </a:r>
          </a:p>
          <a:p>
            <a:pPr lvl="1" eaLnBrk="1" hangingPunct="1">
              <a:spcBef>
                <a:spcPct val="0"/>
              </a:spcBef>
            </a:pPr>
            <a:r>
              <a:rPr lang="en-US" altLang="en-US" sz="1600" dirty="0"/>
              <a:t>Control intervention frequently less intensive form of SRE.</a:t>
            </a:r>
          </a:p>
          <a:p>
            <a:pPr lvl="1" eaLnBrk="1" hangingPunct="1">
              <a:spcBef>
                <a:spcPct val="0"/>
              </a:spcBef>
            </a:pPr>
            <a:r>
              <a:rPr lang="en-US" altLang="en-US" sz="1600" dirty="0"/>
              <a:t>Cochrane review uses evidence from across globe, so results may not generalize.</a:t>
            </a:r>
          </a:p>
          <a:p>
            <a:pPr lvl="1" eaLnBrk="1" hangingPunct="1">
              <a:spcBef>
                <a:spcPct val="0"/>
              </a:spcBef>
            </a:pPr>
            <a:r>
              <a:rPr lang="en-US" altLang="en-US" sz="1600" dirty="0"/>
              <a:t>Observational studies more frequently find school-based SRE reduces teenage pregnancy rates (e.g. </a:t>
            </a:r>
            <a:r>
              <a:rPr lang="en-US" altLang="en-US" sz="1600" dirty="0" err="1"/>
              <a:t>Macdowell</a:t>
            </a:r>
            <a:r>
              <a:rPr lang="en-US" altLang="en-US" sz="1600" dirty="0"/>
              <a:t> et al., 2013). </a:t>
            </a:r>
          </a:p>
          <a:p>
            <a:pPr lvl="1" eaLnBrk="1" hangingPunct="1">
              <a:spcBef>
                <a:spcPct val="0"/>
              </a:spcBef>
            </a:pPr>
            <a:r>
              <a:rPr lang="en-US" altLang="en-US" sz="1600" dirty="0"/>
              <a:t>Another Cochrane review found SRE or contraceptive promotion </a:t>
            </a:r>
            <a:r>
              <a:rPr lang="en-US" altLang="en-US" sz="1600" b="1" dirty="0"/>
              <a:t>alone</a:t>
            </a:r>
            <a:r>
              <a:rPr lang="en-US" altLang="en-US" sz="1600" dirty="0"/>
              <a:t> do not reduce unintended pregnancy rates, but do when provided in combination (</a:t>
            </a:r>
            <a:r>
              <a:rPr lang="en-US" altLang="en-US" sz="1600" dirty="0" err="1"/>
              <a:t>Oringanje</a:t>
            </a:r>
            <a:r>
              <a:rPr lang="en-US" altLang="en-US" sz="1600" dirty="0"/>
              <a:t> et al., 2016).</a:t>
            </a:r>
          </a:p>
        </p:txBody>
      </p:sp>
    </p:spTree>
    <p:extLst>
      <p:ext uri="{BB962C8B-B14F-4D97-AF65-F5344CB8AC3E}">
        <p14:creationId xmlns:p14="http://schemas.microsoft.com/office/powerpoint/2010/main" val="20680822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908050"/>
            <a:ext cx="8489950" cy="576263"/>
          </a:xfrm>
        </p:spPr>
        <p:txBody>
          <a:bodyPr/>
          <a:lstStyle/>
          <a:p>
            <a:pPr>
              <a:defRPr/>
            </a:pPr>
            <a:r>
              <a:rPr lang="en-GB" dirty="0"/>
              <a:t>Research Questions</a:t>
            </a:r>
            <a:endParaRPr lang="en-US" dirty="0"/>
          </a:p>
        </p:txBody>
      </p:sp>
      <p:sp>
        <p:nvSpPr>
          <p:cNvPr id="4" name="Slide Number Placeholder 3"/>
          <p:cNvSpPr>
            <a:spLocks noGrp="1"/>
          </p:cNvSpPr>
          <p:nvPr>
            <p:ph type="sldNum" sz="quarter"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fld id="{9ADD4080-9E52-4F0F-8643-85419A6D201C}" type="slidenum">
              <a:rPr lang="en-US" altLang="en-US" smtClean="0"/>
              <a:pPr eaLnBrk="1" hangingPunct="1">
                <a:defRPr/>
              </a:pPr>
              <a:t>33</a:t>
            </a:fld>
            <a:endParaRPr lang="en-US" altLang="en-US"/>
          </a:p>
        </p:txBody>
      </p:sp>
      <p:sp>
        <p:nvSpPr>
          <p:cNvPr id="11268" name="TextBox 2"/>
          <p:cNvSpPr txBox="1">
            <a:spLocks noChangeArrowheads="1"/>
          </p:cNvSpPr>
          <p:nvPr/>
        </p:nvSpPr>
        <p:spPr bwMode="auto">
          <a:xfrm>
            <a:off x="330200" y="1557338"/>
            <a:ext cx="8345488" cy="29700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Tx/>
              <a:buAutoNum type="arabicPeriod"/>
            </a:pPr>
            <a:endParaRPr lang="en-GB" altLang="en-US" sz="1700" dirty="0"/>
          </a:p>
          <a:p>
            <a:pPr eaLnBrk="1" hangingPunct="1">
              <a:spcBef>
                <a:spcPct val="0"/>
              </a:spcBef>
              <a:buFontTx/>
              <a:buAutoNum type="arabicPeriod"/>
            </a:pPr>
            <a:endParaRPr lang="en-GB" altLang="en-US" sz="1700" dirty="0"/>
          </a:p>
          <a:p>
            <a:pPr eaLnBrk="1" hangingPunct="1">
              <a:spcBef>
                <a:spcPct val="0"/>
              </a:spcBef>
              <a:buFontTx/>
              <a:buAutoNum type="arabicPeriod"/>
            </a:pPr>
            <a:endParaRPr lang="en-GB" altLang="en-US" sz="1700" dirty="0"/>
          </a:p>
          <a:p>
            <a:pPr eaLnBrk="1" hangingPunct="1">
              <a:spcBef>
                <a:spcPct val="0"/>
              </a:spcBef>
            </a:pPr>
            <a:endParaRPr lang="en-GB" altLang="en-US" sz="1700" dirty="0"/>
          </a:p>
          <a:p>
            <a:pPr eaLnBrk="1" hangingPunct="1">
              <a:spcBef>
                <a:spcPct val="0"/>
              </a:spcBef>
            </a:pPr>
            <a:endParaRPr lang="en-GB" altLang="en-US" sz="1700" dirty="0"/>
          </a:p>
          <a:p>
            <a:pPr eaLnBrk="1" hangingPunct="1">
              <a:spcBef>
                <a:spcPct val="0"/>
              </a:spcBef>
            </a:pPr>
            <a:r>
              <a:rPr lang="en-GB" altLang="en-US" sz="1700" dirty="0"/>
              <a:t>Did local authorities which cut Teenage Pregnancy Strategy-related expenditure the most observed slower declines in under-18 conception rates relative to those that cut expenditure less quickly? </a:t>
            </a:r>
          </a:p>
          <a:p>
            <a:pPr eaLnBrk="1" hangingPunct="1">
              <a:spcBef>
                <a:spcPct val="0"/>
              </a:spcBef>
            </a:pPr>
            <a:endParaRPr lang="en-GB" altLang="en-US" sz="1700" dirty="0"/>
          </a:p>
          <a:p>
            <a:pPr eaLnBrk="1" hangingPunct="1">
              <a:spcBef>
                <a:spcPct val="0"/>
              </a:spcBef>
            </a:pPr>
            <a:endParaRPr lang="en-GB" altLang="en-US" sz="1700" dirty="0"/>
          </a:p>
          <a:p>
            <a:pPr eaLnBrk="1" hangingPunct="1">
              <a:spcBef>
                <a:spcPct val="0"/>
              </a:spcBef>
            </a:pPr>
            <a:r>
              <a:rPr lang="en-GB" altLang="en-US" sz="1700" dirty="0"/>
              <a:t>Are the same associations found for abortion rates and birth rates, separately?</a:t>
            </a:r>
          </a:p>
        </p:txBody>
      </p:sp>
    </p:spTree>
    <p:extLst>
      <p:ext uri="{BB962C8B-B14F-4D97-AF65-F5344CB8AC3E}">
        <p14:creationId xmlns:p14="http://schemas.microsoft.com/office/powerpoint/2010/main" val="215570806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908050"/>
            <a:ext cx="8489950" cy="576263"/>
          </a:xfrm>
        </p:spPr>
        <p:txBody>
          <a:bodyPr/>
          <a:lstStyle/>
          <a:p>
            <a:pPr>
              <a:defRPr/>
            </a:pPr>
            <a:r>
              <a:rPr lang="en-GB" dirty="0"/>
              <a:t>Data: Outcomes</a:t>
            </a:r>
            <a:r>
              <a:rPr lang="en-US" dirty="0"/>
              <a:t/>
            </a:r>
            <a:br>
              <a:rPr lang="en-US" dirty="0"/>
            </a:br>
            <a:endParaRPr lang="en-US" dirty="0"/>
          </a:p>
        </p:txBody>
      </p:sp>
      <p:sp>
        <p:nvSpPr>
          <p:cNvPr id="4" name="Slide Number Placeholder 3"/>
          <p:cNvSpPr>
            <a:spLocks noGrp="1"/>
          </p:cNvSpPr>
          <p:nvPr>
            <p:ph type="sldNum" sz="quarter"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fld id="{D3B4298E-0291-4063-A375-744716DDB3D3}" type="slidenum">
              <a:rPr lang="en-US" altLang="en-US" smtClean="0"/>
              <a:pPr eaLnBrk="1" hangingPunct="1">
                <a:defRPr/>
              </a:pPr>
              <a:t>34</a:t>
            </a:fld>
            <a:endParaRPr lang="en-US" altLang="en-US"/>
          </a:p>
        </p:txBody>
      </p:sp>
      <p:sp>
        <p:nvSpPr>
          <p:cNvPr id="12292" name="TextBox 2"/>
          <p:cNvSpPr txBox="1">
            <a:spLocks noChangeArrowheads="1"/>
          </p:cNvSpPr>
          <p:nvPr/>
        </p:nvSpPr>
        <p:spPr bwMode="auto">
          <a:xfrm>
            <a:off x="330200" y="1557338"/>
            <a:ext cx="8778304"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US" sz="1500" dirty="0"/>
              <a:t>Under-18 and Under-16 Conception, Abortion and Birth Rates, 2009-2014.</a:t>
            </a:r>
          </a:p>
          <a:p>
            <a:pPr lvl="1" eaLnBrk="1" hangingPunct="1">
              <a:spcBef>
                <a:spcPct val="0"/>
              </a:spcBef>
            </a:pPr>
            <a:r>
              <a:rPr lang="en-US" sz="1500" dirty="0"/>
              <a:t>Provided by the ONS for 149 Upper-Tier Local Authorities (Metropolitan Boroughs and Unitary Authorities).</a:t>
            </a:r>
          </a:p>
          <a:p>
            <a:pPr lvl="1" eaLnBrk="1" hangingPunct="1">
              <a:spcBef>
                <a:spcPct val="0"/>
              </a:spcBef>
            </a:pPr>
            <a:r>
              <a:rPr lang="en-US" sz="1500" dirty="0"/>
              <a:t>Per 1,000 15-17 year old and 13-15 old female residents, respectively.</a:t>
            </a:r>
          </a:p>
          <a:p>
            <a:pPr lvl="1" eaLnBrk="1" hangingPunct="1">
              <a:spcBef>
                <a:spcPct val="0"/>
              </a:spcBef>
            </a:pPr>
            <a:r>
              <a:rPr lang="en-US" sz="1500" dirty="0"/>
              <a:t>Conception rates are the sum of pregnancies ending in abortion, live birth or still birth</a:t>
            </a:r>
          </a:p>
          <a:p>
            <a:pPr lvl="2" eaLnBrk="1" hangingPunct="1">
              <a:spcBef>
                <a:spcPct val="0"/>
              </a:spcBef>
            </a:pPr>
            <a:r>
              <a:rPr lang="en-US" sz="1500" dirty="0"/>
              <a:t>Miscarriages not included and assumed to be unrelated to TPS spending.</a:t>
            </a:r>
          </a:p>
          <a:p>
            <a:pPr lvl="3" eaLnBrk="1" hangingPunct="1">
              <a:spcBef>
                <a:spcPct val="0"/>
              </a:spcBef>
            </a:pPr>
            <a:r>
              <a:rPr lang="en-US" sz="1500" dirty="0"/>
              <a:t>This may be implausible: Rai and Regan (2006) note miscarriage related to psychological distress.</a:t>
            </a:r>
          </a:p>
          <a:p>
            <a:pPr lvl="2" eaLnBrk="1" hangingPunct="1">
              <a:spcBef>
                <a:spcPct val="0"/>
              </a:spcBef>
            </a:pPr>
            <a:r>
              <a:rPr lang="en-US" sz="1500" dirty="0"/>
              <a:t>Other components likely to be accurate.</a:t>
            </a:r>
          </a:p>
          <a:p>
            <a:pPr lvl="1" eaLnBrk="1" hangingPunct="1">
              <a:spcBef>
                <a:spcPct val="0"/>
              </a:spcBef>
            </a:pPr>
            <a:endParaRPr lang="en-US" sz="1500" dirty="0"/>
          </a:p>
        </p:txBody>
      </p:sp>
      <mc:AlternateContent xmlns:mc="http://schemas.openxmlformats.org/markup-compatibility/2006">
        <mc:Choice xmlns:a14="http://schemas.microsoft.com/office/drawing/2010/main" Requires="a14">
          <p:graphicFrame>
            <p:nvGraphicFramePr>
              <p:cNvPr id="7" name="Table 6"/>
              <p:cNvGraphicFramePr>
                <a:graphicFrameLocks noGrp="1"/>
              </p:cNvGraphicFramePr>
              <p:nvPr>
                <p:extLst>
                  <p:ext uri="{D42A27DB-BD31-4B8C-83A1-F6EECF244321}">
                    <p14:modId xmlns:p14="http://schemas.microsoft.com/office/powerpoint/2010/main" val="367828317"/>
                  </p:ext>
                </p:extLst>
              </p:nvPr>
            </p:nvGraphicFramePr>
            <p:xfrm>
              <a:off x="2195736" y="3957995"/>
              <a:ext cx="4717288" cy="1828800"/>
            </p:xfrm>
            <a:graphic>
              <a:graphicData uri="http://schemas.openxmlformats.org/drawingml/2006/table">
                <a:tbl>
                  <a:tblPr firstRow="1" bandRow="1">
                    <a:tableStyleId>{3B4B98B0-60AC-42C2-AFA5-B58CD77FA1E5}</a:tableStyleId>
                  </a:tblPr>
                  <a:tblGrid>
                    <a:gridCol w="972629">
                      <a:extLst>
                        <a:ext uri="{9D8B030D-6E8A-4147-A177-3AD203B41FA5}">
                          <a16:colId xmlns:a16="http://schemas.microsoft.com/office/drawing/2014/main" val="20000"/>
                        </a:ext>
                      </a:extLst>
                    </a:gridCol>
                    <a:gridCol w="1362837">
                      <a:extLst>
                        <a:ext uri="{9D8B030D-6E8A-4147-A177-3AD203B41FA5}">
                          <a16:colId xmlns:a16="http://schemas.microsoft.com/office/drawing/2014/main" val="20001"/>
                        </a:ext>
                      </a:extLst>
                    </a:gridCol>
                    <a:gridCol w="1171067">
                      <a:extLst>
                        <a:ext uri="{9D8B030D-6E8A-4147-A177-3AD203B41FA5}">
                          <a16:colId xmlns:a16="http://schemas.microsoft.com/office/drawing/2014/main" val="20002"/>
                        </a:ext>
                      </a:extLst>
                    </a:gridCol>
                    <a:gridCol w="1210755">
                      <a:extLst>
                        <a:ext uri="{9D8B030D-6E8A-4147-A177-3AD203B41FA5}">
                          <a16:colId xmlns:a16="http://schemas.microsoft.com/office/drawing/2014/main" val="20003"/>
                        </a:ext>
                      </a:extLst>
                    </a:gridCol>
                  </a:tblGrid>
                  <a:tr h="300000">
                    <a:tc>
                      <a:txBody>
                        <a:bodyPr/>
                        <a:lstStyle/>
                        <a:p>
                          <a:pPr algn="ctr"/>
                          <a14:m>
                            <m:oMathPara xmlns:m="http://schemas.openxmlformats.org/officeDocument/2006/math">
                              <m:oMathParaPr>
                                <m:jc m:val="centerGroup"/>
                              </m:oMathParaPr>
                              <m:oMath xmlns:m="http://schemas.openxmlformats.org/officeDocument/2006/math">
                                <m:r>
                                  <a:rPr lang="en-GB" sz="1400" b="0" i="1" dirty="0" smtClean="0">
                                    <a:latin typeface="Cambria Math" panose="02040503050406030204" pitchFamily="18" charset="0"/>
                                  </a:rPr>
                                  <m:t>𝐴𝑔𝑒</m:t>
                                </m:r>
                              </m:oMath>
                            </m:oMathPara>
                          </a14:m>
                          <a:endParaRPr lang="en-GB" sz="1400" b="0" dirty="0"/>
                        </a:p>
                      </a:txBody>
                      <a:tcPr/>
                    </a:tc>
                    <a:tc>
                      <a:txBody>
                        <a:bodyPr/>
                        <a:lstStyle/>
                        <a:p>
                          <a:pPr algn="ct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 </m:t>
                                </m:r>
                                <m:r>
                                  <a:rPr lang="en-GB" sz="1400" b="0" i="1" smtClean="0">
                                    <a:latin typeface="Cambria Math" panose="02040503050406030204" pitchFamily="18" charset="0"/>
                                  </a:rPr>
                                  <m:t>𝐶𝑜𝑛𝑐𝑒𝑝𝑡𝑖𝑜𝑛𝑠</m:t>
                                </m:r>
                              </m:oMath>
                            </m:oMathPara>
                          </a14:m>
                          <a:endParaRPr lang="en-GB" sz="1400" b="0" dirty="0"/>
                        </a:p>
                      </a:txBody>
                      <a:tcPr/>
                    </a:tc>
                    <a:tc>
                      <a:txBody>
                        <a:bodyPr/>
                        <a:lstStyle/>
                        <a:p>
                          <a:pPr algn="ct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ea typeface="Cambria Math" panose="02040503050406030204" pitchFamily="18" charset="0"/>
                                  </a:rPr>
                                  <m:t>% </m:t>
                                </m:r>
                                <m:r>
                                  <a:rPr lang="en-GB" sz="1400" b="0" i="1" smtClean="0">
                                    <a:latin typeface="Cambria Math" panose="02040503050406030204" pitchFamily="18" charset="0"/>
                                    <a:ea typeface="Cambria Math" panose="02040503050406030204" pitchFamily="18" charset="0"/>
                                  </a:rPr>
                                  <m:t>𝑈𝑛𝑑𝑒𝑟</m:t>
                                </m:r>
                                <m:r>
                                  <a:rPr lang="en-GB" sz="1400" b="0" i="1" smtClean="0">
                                    <a:latin typeface="Cambria Math" panose="02040503050406030204" pitchFamily="18" charset="0"/>
                                    <a:ea typeface="Cambria Math" panose="02040503050406030204" pitchFamily="18" charset="0"/>
                                  </a:rPr>
                                  <m:t> 18</m:t>
                                </m:r>
                              </m:oMath>
                            </m:oMathPara>
                          </a14:m>
                          <a:endParaRPr lang="en-GB" sz="1400" b="0" dirty="0"/>
                        </a:p>
                      </a:txBody>
                      <a:tcPr/>
                    </a:tc>
                    <a:tc>
                      <a:txBody>
                        <a:bodyPr/>
                        <a:lstStyle/>
                        <a:p>
                          <a:pPr algn="ct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ea typeface="Cambria Math" panose="02040503050406030204" pitchFamily="18" charset="0"/>
                                  </a:rPr>
                                  <m:t>% </m:t>
                                </m:r>
                                <m:r>
                                  <a:rPr lang="en-GB" sz="1400" b="0" i="1" smtClean="0">
                                    <a:latin typeface="Cambria Math" panose="02040503050406030204" pitchFamily="18" charset="0"/>
                                    <a:ea typeface="Cambria Math" panose="02040503050406030204" pitchFamily="18" charset="0"/>
                                  </a:rPr>
                                  <m:t>𝑈𝑛𝑑𝑒𝑟</m:t>
                                </m:r>
                                <m:r>
                                  <a:rPr lang="en-GB" sz="1400" b="0" i="1" smtClean="0">
                                    <a:latin typeface="Cambria Math" panose="02040503050406030204" pitchFamily="18" charset="0"/>
                                    <a:ea typeface="Cambria Math" panose="02040503050406030204" pitchFamily="18" charset="0"/>
                                  </a:rPr>
                                  <m:t> 16 </m:t>
                                </m:r>
                              </m:oMath>
                            </m:oMathPara>
                          </a14:m>
                          <a:endParaRPr lang="en-GB" sz="1400" b="0" dirty="0"/>
                        </a:p>
                      </a:txBody>
                      <a:tcPr/>
                    </a:tc>
                    <a:extLst>
                      <a:ext uri="{0D108BD9-81ED-4DB2-BD59-A6C34878D82A}">
                        <a16:rowId xmlns:a16="http://schemas.microsoft.com/office/drawing/2014/main" val="10000"/>
                      </a:ext>
                    </a:extLst>
                  </a:tr>
                  <a:tr h="300000">
                    <a:tc>
                      <a:txBody>
                        <a:bodyPr/>
                        <a:lstStyle/>
                        <a:p>
                          <a:pPr algn="ct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17</m:t>
                                </m:r>
                              </m:oMath>
                            </m:oMathPara>
                          </a14:m>
                          <a:endParaRPr lang="en-GB" sz="1400" b="0" dirty="0"/>
                        </a:p>
                      </a:txBody>
                      <a:tcPr/>
                    </a:tc>
                    <a:tc>
                      <a:txBody>
                        <a:bodyPr/>
                        <a:lstStyle/>
                        <a:p>
                          <a:pPr algn="ctr" fontAlgn="b"/>
                          <a:r>
                            <a:rPr lang="en-GB" sz="1400" u="none" strike="noStrike" dirty="0">
                              <a:effectLst/>
                            </a:rPr>
                            <a:t>9,890</a:t>
                          </a:r>
                          <a:endParaRPr lang="en-GB" sz="1400" b="0" i="0" u="none" strike="noStrike" dirty="0">
                            <a:effectLst/>
                            <a:latin typeface="Arial" panose="020B0604020202020204" pitchFamily="34" charset="0"/>
                          </a:endParaRPr>
                        </a:p>
                      </a:txBody>
                      <a:tcPr marL="9525" marR="9525" marT="9525" marB="0" anchor="ctr"/>
                    </a:tc>
                    <a:tc>
                      <a:txBody>
                        <a:bodyPr/>
                        <a:lstStyle/>
                        <a:p>
                          <a:pPr algn="ctr" fontAlgn="b"/>
                          <a:r>
                            <a:rPr lang="en-GB" sz="1400" u="none" strike="noStrike">
                              <a:effectLst/>
                            </a:rPr>
                            <a:t>54.7%</a:t>
                          </a:r>
                          <a:endParaRPr lang="en-GB" sz="1400" b="0" i="0" u="none" strike="noStrike">
                            <a:effectLst/>
                            <a:latin typeface="Arial" panose="020B0604020202020204" pitchFamily="34" charset="0"/>
                          </a:endParaRPr>
                        </a:p>
                      </a:txBody>
                      <a:tcPr marL="9525" marR="9525" marT="9525" marB="0" anchor="ctr"/>
                    </a:tc>
                    <a:tc>
                      <a:txBody>
                        <a:bodyPr/>
                        <a:lstStyle/>
                        <a:p>
                          <a:pPr algn="ctr" fontAlgn="b"/>
                          <a:r>
                            <a:rPr lang="en-GB" sz="1400" u="none" strike="noStrike">
                              <a:effectLst/>
                            </a:rPr>
                            <a:t>-</a:t>
                          </a:r>
                          <a:endParaRPr lang="en-GB" sz="1400" b="0" i="0" u="none" strike="noStrike">
                            <a:effectLst/>
                            <a:latin typeface="Arial" panose="020B0604020202020204" pitchFamily="34" charset="0"/>
                          </a:endParaRPr>
                        </a:p>
                      </a:txBody>
                      <a:tcPr marL="9525" marR="9525" marT="9525" marB="0" anchor="ctr"/>
                    </a:tc>
                    <a:extLst>
                      <a:ext uri="{0D108BD9-81ED-4DB2-BD59-A6C34878D82A}">
                        <a16:rowId xmlns:a16="http://schemas.microsoft.com/office/drawing/2014/main" val="10001"/>
                      </a:ext>
                    </a:extLst>
                  </a:tr>
                  <a:tr h="300000">
                    <a:tc>
                      <a:txBody>
                        <a:bodyPr/>
                        <a:lstStyle/>
                        <a:p>
                          <a:pPr algn="ct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16</m:t>
                                </m:r>
                              </m:oMath>
                            </m:oMathPara>
                          </a14:m>
                          <a:endParaRPr lang="en-GB" sz="1400" b="0" dirty="0"/>
                        </a:p>
                      </a:txBody>
                      <a:tcPr/>
                    </a:tc>
                    <a:tc>
                      <a:txBody>
                        <a:bodyPr/>
                        <a:lstStyle/>
                        <a:p>
                          <a:pPr algn="ctr" fontAlgn="b"/>
                          <a:r>
                            <a:rPr lang="en-GB" sz="1400" u="none" strike="noStrike" dirty="0">
                              <a:effectLst/>
                            </a:rPr>
                            <a:t>5,365</a:t>
                          </a:r>
                          <a:endParaRPr lang="en-GB" sz="1400" b="0" i="0" u="none" strike="noStrike" dirty="0">
                            <a:effectLst/>
                            <a:latin typeface="Arial" panose="020B0604020202020204" pitchFamily="34" charset="0"/>
                          </a:endParaRPr>
                        </a:p>
                      </a:txBody>
                      <a:tcPr marL="9525" marR="9525" marT="9525" marB="0" anchor="ctr"/>
                    </a:tc>
                    <a:tc>
                      <a:txBody>
                        <a:bodyPr/>
                        <a:lstStyle/>
                        <a:p>
                          <a:pPr algn="ctr" fontAlgn="b"/>
                          <a:r>
                            <a:rPr lang="en-GB" sz="1400" u="none" strike="noStrike" dirty="0">
                              <a:effectLst/>
                            </a:rPr>
                            <a:t>29.7%</a:t>
                          </a:r>
                          <a:endParaRPr lang="en-GB" sz="1400" b="0" i="0" u="none" strike="noStrike" dirty="0">
                            <a:effectLst/>
                            <a:latin typeface="Arial" panose="020B0604020202020204" pitchFamily="34" charset="0"/>
                          </a:endParaRPr>
                        </a:p>
                      </a:txBody>
                      <a:tcPr marL="9525" marR="9525" marT="9525" marB="0" anchor="ctr"/>
                    </a:tc>
                    <a:tc>
                      <a:txBody>
                        <a:bodyPr/>
                        <a:lstStyle/>
                        <a:p>
                          <a:pPr algn="ctr" fontAlgn="b"/>
                          <a:r>
                            <a:rPr lang="en-GB" sz="1400" u="none" strike="noStrike">
                              <a:effectLst/>
                            </a:rPr>
                            <a:t>-</a:t>
                          </a:r>
                          <a:endParaRPr lang="en-GB" sz="1400" b="0" i="0" u="none" strike="noStrike">
                            <a:effectLst/>
                            <a:latin typeface="Arial" panose="020B0604020202020204" pitchFamily="34" charset="0"/>
                          </a:endParaRPr>
                        </a:p>
                      </a:txBody>
                      <a:tcPr marL="9525" marR="9525" marT="9525" marB="0" anchor="ctr"/>
                    </a:tc>
                    <a:extLst>
                      <a:ext uri="{0D108BD9-81ED-4DB2-BD59-A6C34878D82A}">
                        <a16:rowId xmlns:a16="http://schemas.microsoft.com/office/drawing/2014/main" val="10002"/>
                      </a:ext>
                    </a:extLst>
                  </a:tr>
                  <a:tr h="300000">
                    <a:tc>
                      <a:txBody>
                        <a:bodyPr/>
                        <a:lstStyle/>
                        <a:p>
                          <a:pPr algn="ctr"/>
                          <a14:m>
                            <m:oMathPara xmlns:m="http://schemas.openxmlformats.org/officeDocument/2006/math">
                              <m:oMathParaPr>
                                <m:jc m:val="centerGroup"/>
                              </m:oMathParaPr>
                              <m:oMath xmlns:m="http://schemas.openxmlformats.org/officeDocument/2006/math">
                                <m:r>
                                  <a:rPr lang="en-GB" sz="1400" b="0" i="1" dirty="0" smtClean="0">
                                    <a:latin typeface="Cambria Math" panose="02040503050406030204" pitchFamily="18" charset="0"/>
                                  </a:rPr>
                                  <m:t>15</m:t>
                                </m:r>
                              </m:oMath>
                            </m:oMathPara>
                          </a14:m>
                          <a:endParaRPr lang="en-GB" sz="1400" b="0" dirty="0"/>
                        </a:p>
                      </a:txBody>
                      <a:tcPr/>
                    </a:tc>
                    <a:tc>
                      <a:txBody>
                        <a:bodyPr/>
                        <a:lstStyle/>
                        <a:p>
                          <a:pPr algn="ctr" fontAlgn="b"/>
                          <a:r>
                            <a:rPr lang="en-GB" sz="1400" u="none" strike="noStrike" dirty="0">
                              <a:effectLst/>
                            </a:rPr>
                            <a:t>2,019</a:t>
                          </a:r>
                          <a:endParaRPr lang="en-GB" sz="1400" b="0" i="0" u="none" strike="noStrike" dirty="0">
                            <a:effectLst/>
                            <a:latin typeface="Arial" panose="020B0604020202020204" pitchFamily="34" charset="0"/>
                          </a:endParaRPr>
                        </a:p>
                      </a:txBody>
                      <a:tcPr marL="9525" marR="9525" marT="9525" marB="0" anchor="ctr"/>
                    </a:tc>
                    <a:tc>
                      <a:txBody>
                        <a:bodyPr/>
                        <a:lstStyle/>
                        <a:p>
                          <a:pPr algn="ctr" fontAlgn="b"/>
                          <a:r>
                            <a:rPr lang="en-GB" sz="1400" u="none" strike="noStrike" dirty="0">
                              <a:effectLst/>
                            </a:rPr>
                            <a:t>11.2%</a:t>
                          </a:r>
                          <a:endParaRPr lang="en-GB" sz="1400" b="0" i="0" u="none" strike="noStrike" dirty="0">
                            <a:effectLst/>
                            <a:latin typeface="Arial" panose="020B0604020202020204" pitchFamily="34" charset="0"/>
                          </a:endParaRPr>
                        </a:p>
                      </a:txBody>
                      <a:tcPr marL="9525" marR="9525" marT="9525" marB="0" anchor="ctr"/>
                    </a:tc>
                    <a:tc>
                      <a:txBody>
                        <a:bodyPr/>
                        <a:lstStyle/>
                        <a:p>
                          <a:pPr algn="ctr" fontAlgn="b"/>
                          <a:r>
                            <a:rPr lang="en-GB" sz="1400" u="none" strike="noStrike">
                              <a:effectLst/>
                            </a:rPr>
                            <a:t>71.6%</a:t>
                          </a:r>
                          <a:endParaRPr lang="en-GB" sz="1400" b="0" i="0" u="none" strike="noStrike">
                            <a:effectLst/>
                            <a:latin typeface="Arial" panose="020B0604020202020204" pitchFamily="34" charset="0"/>
                          </a:endParaRPr>
                        </a:p>
                      </a:txBody>
                      <a:tcPr marL="9525" marR="9525" marT="9525" marB="0" anchor="ctr"/>
                    </a:tc>
                    <a:extLst>
                      <a:ext uri="{0D108BD9-81ED-4DB2-BD59-A6C34878D82A}">
                        <a16:rowId xmlns:a16="http://schemas.microsoft.com/office/drawing/2014/main" val="10003"/>
                      </a:ext>
                    </a:extLst>
                  </a:tr>
                  <a:tr h="300000">
                    <a:tc>
                      <a:txBody>
                        <a:bodyPr/>
                        <a:lstStyle/>
                        <a:p>
                          <a:pPr algn="ctr"/>
                          <a14:m>
                            <m:oMathPara xmlns:m="http://schemas.openxmlformats.org/officeDocument/2006/math">
                              <m:oMathParaPr>
                                <m:jc m:val="centerGroup"/>
                              </m:oMathParaPr>
                              <m:oMath xmlns:m="http://schemas.openxmlformats.org/officeDocument/2006/math">
                                <m:r>
                                  <a:rPr lang="en-GB" sz="1400" b="0" i="1" dirty="0" smtClean="0">
                                    <a:latin typeface="Cambria Math" panose="02040503050406030204" pitchFamily="18" charset="0"/>
                                  </a:rPr>
                                  <m:t>14</m:t>
                                </m:r>
                              </m:oMath>
                            </m:oMathPara>
                          </a14:m>
                          <a:endParaRPr lang="en-GB" sz="1400" b="0" dirty="0"/>
                        </a:p>
                      </a:txBody>
                      <a:tcPr/>
                    </a:tc>
                    <a:tc>
                      <a:txBody>
                        <a:bodyPr/>
                        <a:lstStyle/>
                        <a:p>
                          <a:pPr algn="ctr" fontAlgn="b"/>
                          <a:r>
                            <a:rPr lang="en-GB" sz="1400" u="none" strike="noStrike" dirty="0">
                              <a:effectLst/>
                            </a:rPr>
                            <a:t>674</a:t>
                          </a:r>
                          <a:endParaRPr lang="en-GB" sz="1400" b="0" i="0" u="none" strike="noStrike" dirty="0">
                            <a:effectLst/>
                            <a:latin typeface="Arial" panose="020B0604020202020204" pitchFamily="34" charset="0"/>
                          </a:endParaRPr>
                        </a:p>
                      </a:txBody>
                      <a:tcPr marL="9525" marR="9525" marT="9525" marB="0" anchor="ctr"/>
                    </a:tc>
                    <a:tc>
                      <a:txBody>
                        <a:bodyPr/>
                        <a:lstStyle/>
                        <a:p>
                          <a:pPr algn="ctr" fontAlgn="b"/>
                          <a:r>
                            <a:rPr lang="en-GB" sz="1400" u="none" strike="noStrike" dirty="0">
                              <a:effectLst/>
                            </a:rPr>
                            <a:t>3.7%</a:t>
                          </a:r>
                          <a:endParaRPr lang="en-GB" sz="1400" b="0" i="0" u="none" strike="noStrike" dirty="0">
                            <a:effectLst/>
                            <a:latin typeface="Arial" panose="020B0604020202020204" pitchFamily="34" charset="0"/>
                          </a:endParaRPr>
                        </a:p>
                      </a:txBody>
                      <a:tcPr marL="9525" marR="9525" marT="9525" marB="0" anchor="ctr"/>
                    </a:tc>
                    <a:tc>
                      <a:txBody>
                        <a:bodyPr/>
                        <a:lstStyle/>
                        <a:p>
                          <a:pPr algn="ctr" fontAlgn="b"/>
                          <a:r>
                            <a:rPr lang="en-GB" sz="1400" u="none" strike="noStrike" dirty="0">
                              <a:effectLst/>
                            </a:rPr>
                            <a:t>23.9%</a:t>
                          </a:r>
                          <a:endParaRPr lang="en-GB" sz="1400" b="0" i="0" u="none" strike="noStrike" dirty="0">
                            <a:effectLst/>
                            <a:latin typeface="Arial" panose="020B0604020202020204" pitchFamily="34" charset="0"/>
                          </a:endParaRPr>
                        </a:p>
                      </a:txBody>
                      <a:tcPr marL="9525" marR="9525" marT="9525" marB="0" anchor="ctr"/>
                    </a:tc>
                    <a:extLst>
                      <a:ext uri="{0D108BD9-81ED-4DB2-BD59-A6C34878D82A}">
                        <a16:rowId xmlns:a16="http://schemas.microsoft.com/office/drawing/2014/main" val="10004"/>
                      </a:ext>
                    </a:extLst>
                  </a:tr>
                  <a:tr h="300000">
                    <a:tc>
                      <a:txBody>
                        <a:bodyPr/>
                        <a:lstStyle/>
                        <a:p>
                          <a:pPr algn="ct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𝑈𝑛𝑑𝑒𝑟</m:t>
                                </m:r>
                                <m:r>
                                  <a:rPr lang="en-GB" sz="1400" b="0" i="1" smtClean="0">
                                    <a:latin typeface="Cambria Math" panose="02040503050406030204" pitchFamily="18" charset="0"/>
                                  </a:rPr>
                                  <m:t> 14</m:t>
                                </m:r>
                              </m:oMath>
                            </m:oMathPara>
                          </a14:m>
                          <a:endParaRPr lang="en-GB" sz="1400" b="0" dirty="0"/>
                        </a:p>
                      </a:txBody>
                      <a:tcPr/>
                    </a:tc>
                    <a:tc>
                      <a:txBody>
                        <a:bodyPr/>
                        <a:lstStyle/>
                        <a:p>
                          <a:pPr algn="ctr" fontAlgn="b"/>
                          <a:r>
                            <a:rPr lang="en-GB" sz="1400" u="none" strike="noStrike" dirty="0">
                              <a:effectLst/>
                            </a:rPr>
                            <a:t>128</a:t>
                          </a:r>
                          <a:endParaRPr lang="en-GB" sz="1400" b="0" i="0" u="none" strike="noStrike" dirty="0">
                            <a:effectLst/>
                            <a:latin typeface="Arial" panose="020B0604020202020204" pitchFamily="34" charset="0"/>
                          </a:endParaRPr>
                        </a:p>
                      </a:txBody>
                      <a:tcPr marL="9525" marR="9525" marT="9525" marB="0" anchor="ctr"/>
                    </a:tc>
                    <a:tc>
                      <a:txBody>
                        <a:bodyPr/>
                        <a:lstStyle/>
                        <a:p>
                          <a:pPr algn="ctr" fontAlgn="b"/>
                          <a:r>
                            <a:rPr lang="en-GB" sz="1400" u="none" strike="noStrike">
                              <a:effectLst/>
                            </a:rPr>
                            <a:t>0.7%</a:t>
                          </a:r>
                          <a:endParaRPr lang="en-GB" sz="1400" b="0" i="0" u="none" strike="noStrike">
                            <a:effectLst/>
                            <a:latin typeface="Arial" panose="020B0604020202020204" pitchFamily="34" charset="0"/>
                          </a:endParaRPr>
                        </a:p>
                      </a:txBody>
                      <a:tcPr marL="9525" marR="9525" marT="9525" marB="0" anchor="ctr"/>
                    </a:tc>
                    <a:tc>
                      <a:txBody>
                        <a:bodyPr/>
                        <a:lstStyle/>
                        <a:p>
                          <a:pPr algn="ctr" fontAlgn="b"/>
                          <a:r>
                            <a:rPr lang="en-GB" sz="1400" u="none" strike="noStrike" dirty="0">
                              <a:effectLst/>
                            </a:rPr>
                            <a:t>4.5%</a:t>
                          </a:r>
                          <a:endParaRPr lang="en-GB" sz="1400" b="0" i="0" u="none" strike="noStrike" dirty="0">
                            <a:effectLst/>
                            <a:latin typeface="Arial" panose="020B0604020202020204" pitchFamily="34" charset="0"/>
                          </a:endParaRPr>
                        </a:p>
                      </a:txBody>
                      <a:tcPr marL="9525" marR="9525" marT="9525" marB="0" anchor="ctr"/>
                    </a:tc>
                    <a:extLst>
                      <a:ext uri="{0D108BD9-81ED-4DB2-BD59-A6C34878D82A}">
                        <a16:rowId xmlns:a16="http://schemas.microsoft.com/office/drawing/2014/main" val="10005"/>
                      </a:ext>
                    </a:extLst>
                  </a:tr>
                </a:tbl>
              </a:graphicData>
            </a:graphic>
          </p:graphicFrame>
        </mc:Choice>
        <mc:Fallback>
          <p:graphicFrame>
            <p:nvGraphicFramePr>
              <p:cNvPr id="7" name="Table 6"/>
              <p:cNvGraphicFramePr>
                <a:graphicFrameLocks noGrp="1"/>
              </p:cNvGraphicFramePr>
              <p:nvPr>
                <p:extLst>
                  <p:ext uri="{D42A27DB-BD31-4B8C-83A1-F6EECF244321}">
                    <p14:modId xmlns:p14="http://schemas.microsoft.com/office/powerpoint/2010/main" val="367828317"/>
                  </p:ext>
                </p:extLst>
              </p:nvPr>
            </p:nvGraphicFramePr>
            <p:xfrm>
              <a:off x="2195736" y="3957995"/>
              <a:ext cx="4717288" cy="1828800"/>
            </p:xfrm>
            <a:graphic>
              <a:graphicData uri="http://schemas.openxmlformats.org/drawingml/2006/table">
                <a:tbl>
                  <a:tblPr firstRow="1" bandRow="1">
                    <a:tableStyleId>{3B4B98B0-60AC-42C2-AFA5-B58CD77FA1E5}</a:tableStyleId>
                  </a:tblPr>
                  <a:tblGrid>
                    <a:gridCol w="972629">
                      <a:extLst>
                        <a:ext uri="{9D8B030D-6E8A-4147-A177-3AD203B41FA5}">
                          <a16:colId xmlns:a16="http://schemas.microsoft.com/office/drawing/2014/main" val="20000"/>
                        </a:ext>
                      </a:extLst>
                    </a:gridCol>
                    <a:gridCol w="1362837">
                      <a:extLst>
                        <a:ext uri="{9D8B030D-6E8A-4147-A177-3AD203B41FA5}">
                          <a16:colId xmlns:a16="http://schemas.microsoft.com/office/drawing/2014/main" val="20001"/>
                        </a:ext>
                      </a:extLst>
                    </a:gridCol>
                    <a:gridCol w="1171067">
                      <a:extLst>
                        <a:ext uri="{9D8B030D-6E8A-4147-A177-3AD203B41FA5}">
                          <a16:colId xmlns:a16="http://schemas.microsoft.com/office/drawing/2014/main" val="20002"/>
                        </a:ext>
                      </a:extLst>
                    </a:gridCol>
                    <a:gridCol w="1210755">
                      <a:extLst>
                        <a:ext uri="{9D8B030D-6E8A-4147-A177-3AD203B41FA5}">
                          <a16:colId xmlns:a16="http://schemas.microsoft.com/office/drawing/2014/main" val="20003"/>
                        </a:ext>
                      </a:extLst>
                    </a:gridCol>
                  </a:tblGrid>
                  <a:tr h="304800">
                    <a:tc>
                      <a:txBody>
                        <a:bodyPr/>
                        <a:lstStyle/>
                        <a:p>
                          <a:endParaRPr lang="en-US"/>
                        </a:p>
                      </a:txBody>
                      <a:tcPr>
                        <a:blipFill>
                          <a:blip r:embed="rId3"/>
                          <a:stretch>
                            <a:fillRect t="-2000" r="-385000" b="-524000"/>
                          </a:stretch>
                        </a:blipFill>
                      </a:tcPr>
                    </a:tc>
                    <a:tc>
                      <a:txBody>
                        <a:bodyPr/>
                        <a:lstStyle/>
                        <a:p>
                          <a:endParaRPr lang="en-US"/>
                        </a:p>
                      </a:txBody>
                      <a:tcPr>
                        <a:blipFill>
                          <a:blip r:embed="rId3"/>
                          <a:stretch>
                            <a:fillRect l="-71429" t="-2000" r="-175000" b="-524000"/>
                          </a:stretch>
                        </a:blipFill>
                      </a:tcPr>
                    </a:tc>
                    <a:tc>
                      <a:txBody>
                        <a:bodyPr/>
                        <a:lstStyle/>
                        <a:p>
                          <a:endParaRPr lang="en-US"/>
                        </a:p>
                      </a:txBody>
                      <a:tcPr>
                        <a:blipFill>
                          <a:blip r:embed="rId3"/>
                          <a:stretch>
                            <a:fillRect l="-200000" t="-2000" r="-104167" b="-524000"/>
                          </a:stretch>
                        </a:blipFill>
                      </a:tcPr>
                    </a:tc>
                    <a:tc>
                      <a:txBody>
                        <a:bodyPr/>
                        <a:lstStyle/>
                        <a:p>
                          <a:endParaRPr lang="en-US"/>
                        </a:p>
                      </a:txBody>
                      <a:tcPr>
                        <a:blipFill>
                          <a:blip r:embed="rId3"/>
                          <a:stretch>
                            <a:fillRect l="-289447" t="-2000" r="-503" b="-524000"/>
                          </a:stretch>
                        </a:blipFill>
                      </a:tcPr>
                    </a:tc>
                    <a:extLst>
                      <a:ext uri="{0D108BD9-81ED-4DB2-BD59-A6C34878D82A}">
                        <a16:rowId xmlns:a16="http://schemas.microsoft.com/office/drawing/2014/main" val="10000"/>
                      </a:ext>
                    </a:extLst>
                  </a:tr>
                  <a:tr h="304800">
                    <a:tc>
                      <a:txBody>
                        <a:bodyPr/>
                        <a:lstStyle/>
                        <a:p>
                          <a:endParaRPr lang="en-US"/>
                        </a:p>
                      </a:txBody>
                      <a:tcPr>
                        <a:blipFill>
                          <a:blip r:embed="rId3"/>
                          <a:stretch>
                            <a:fillRect t="-102000" r="-385000" b="-424000"/>
                          </a:stretch>
                        </a:blipFill>
                      </a:tcPr>
                    </a:tc>
                    <a:tc>
                      <a:txBody>
                        <a:bodyPr/>
                        <a:lstStyle/>
                        <a:p>
                          <a:pPr algn="ctr" fontAlgn="b"/>
                          <a:r>
                            <a:rPr lang="en-GB" sz="1400" u="none" strike="noStrike" dirty="0">
                              <a:effectLst/>
                            </a:rPr>
                            <a:t>9,890</a:t>
                          </a:r>
                          <a:endParaRPr lang="en-GB" sz="1400" b="0" i="0" u="none" strike="noStrike" dirty="0">
                            <a:effectLst/>
                            <a:latin typeface="Arial" panose="020B0604020202020204" pitchFamily="34" charset="0"/>
                          </a:endParaRPr>
                        </a:p>
                      </a:txBody>
                      <a:tcPr marL="9525" marR="9525" marT="9525" marB="0" anchor="ctr"/>
                    </a:tc>
                    <a:tc>
                      <a:txBody>
                        <a:bodyPr/>
                        <a:lstStyle/>
                        <a:p>
                          <a:pPr algn="ctr" fontAlgn="b"/>
                          <a:r>
                            <a:rPr lang="en-GB" sz="1400" u="none" strike="noStrike">
                              <a:effectLst/>
                            </a:rPr>
                            <a:t>54.7%</a:t>
                          </a:r>
                          <a:endParaRPr lang="en-GB" sz="1400" b="0" i="0" u="none" strike="noStrike">
                            <a:effectLst/>
                            <a:latin typeface="Arial" panose="020B0604020202020204" pitchFamily="34" charset="0"/>
                          </a:endParaRPr>
                        </a:p>
                      </a:txBody>
                      <a:tcPr marL="9525" marR="9525" marT="9525" marB="0" anchor="ctr"/>
                    </a:tc>
                    <a:tc>
                      <a:txBody>
                        <a:bodyPr/>
                        <a:lstStyle/>
                        <a:p>
                          <a:pPr algn="ctr" fontAlgn="b"/>
                          <a:r>
                            <a:rPr lang="en-GB" sz="1400" u="none" strike="noStrike">
                              <a:effectLst/>
                            </a:rPr>
                            <a:t>-</a:t>
                          </a:r>
                          <a:endParaRPr lang="en-GB" sz="1400" b="0" i="0" u="none" strike="noStrike">
                            <a:effectLst/>
                            <a:latin typeface="Arial" panose="020B0604020202020204" pitchFamily="34" charset="0"/>
                          </a:endParaRPr>
                        </a:p>
                      </a:txBody>
                      <a:tcPr marL="9525" marR="9525" marT="9525" marB="0" anchor="ctr"/>
                    </a:tc>
                    <a:extLst>
                      <a:ext uri="{0D108BD9-81ED-4DB2-BD59-A6C34878D82A}">
                        <a16:rowId xmlns:a16="http://schemas.microsoft.com/office/drawing/2014/main" val="10001"/>
                      </a:ext>
                    </a:extLst>
                  </a:tr>
                  <a:tr h="304800">
                    <a:tc>
                      <a:txBody>
                        <a:bodyPr/>
                        <a:lstStyle/>
                        <a:p>
                          <a:endParaRPr lang="en-US"/>
                        </a:p>
                      </a:txBody>
                      <a:tcPr>
                        <a:blipFill>
                          <a:blip r:embed="rId3"/>
                          <a:stretch>
                            <a:fillRect t="-198039" r="-385000" b="-315686"/>
                          </a:stretch>
                        </a:blipFill>
                      </a:tcPr>
                    </a:tc>
                    <a:tc>
                      <a:txBody>
                        <a:bodyPr/>
                        <a:lstStyle/>
                        <a:p>
                          <a:pPr algn="ctr" fontAlgn="b"/>
                          <a:r>
                            <a:rPr lang="en-GB" sz="1400" u="none" strike="noStrike" dirty="0">
                              <a:effectLst/>
                            </a:rPr>
                            <a:t>5,365</a:t>
                          </a:r>
                          <a:endParaRPr lang="en-GB" sz="1400" b="0" i="0" u="none" strike="noStrike" dirty="0">
                            <a:effectLst/>
                            <a:latin typeface="Arial" panose="020B0604020202020204" pitchFamily="34" charset="0"/>
                          </a:endParaRPr>
                        </a:p>
                      </a:txBody>
                      <a:tcPr marL="9525" marR="9525" marT="9525" marB="0" anchor="ctr"/>
                    </a:tc>
                    <a:tc>
                      <a:txBody>
                        <a:bodyPr/>
                        <a:lstStyle/>
                        <a:p>
                          <a:pPr algn="ctr" fontAlgn="b"/>
                          <a:r>
                            <a:rPr lang="en-GB" sz="1400" u="none" strike="noStrike" dirty="0">
                              <a:effectLst/>
                            </a:rPr>
                            <a:t>29.7%</a:t>
                          </a:r>
                          <a:endParaRPr lang="en-GB" sz="1400" b="0" i="0" u="none" strike="noStrike" dirty="0">
                            <a:effectLst/>
                            <a:latin typeface="Arial" panose="020B0604020202020204" pitchFamily="34" charset="0"/>
                          </a:endParaRPr>
                        </a:p>
                      </a:txBody>
                      <a:tcPr marL="9525" marR="9525" marT="9525" marB="0" anchor="ctr"/>
                    </a:tc>
                    <a:tc>
                      <a:txBody>
                        <a:bodyPr/>
                        <a:lstStyle/>
                        <a:p>
                          <a:pPr algn="ctr" fontAlgn="b"/>
                          <a:r>
                            <a:rPr lang="en-GB" sz="1400" u="none" strike="noStrike">
                              <a:effectLst/>
                            </a:rPr>
                            <a:t>-</a:t>
                          </a:r>
                          <a:endParaRPr lang="en-GB" sz="1400" b="0" i="0" u="none" strike="noStrike">
                            <a:effectLst/>
                            <a:latin typeface="Arial" panose="020B0604020202020204" pitchFamily="34" charset="0"/>
                          </a:endParaRPr>
                        </a:p>
                      </a:txBody>
                      <a:tcPr marL="9525" marR="9525" marT="9525" marB="0" anchor="ctr"/>
                    </a:tc>
                    <a:extLst>
                      <a:ext uri="{0D108BD9-81ED-4DB2-BD59-A6C34878D82A}">
                        <a16:rowId xmlns:a16="http://schemas.microsoft.com/office/drawing/2014/main" val="10002"/>
                      </a:ext>
                    </a:extLst>
                  </a:tr>
                  <a:tr h="304800">
                    <a:tc>
                      <a:txBody>
                        <a:bodyPr/>
                        <a:lstStyle/>
                        <a:p>
                          <a:endParaRPr lang="en-US"/>
                        </a:p>
                      </a:txBody>
                      <a:tcPr>
                        <a:blipFill>
                          <a:blip r:embed="rId3"/>
                          <a:stretch>
                            <a:fillRect t="-304000" r="-385000" b="-222000"/>
                          </a:stretch>
                        </a:blipFill>
                      </a:tcPr>
                    </a:tc>
                    <a:tc>
                      <a:txBody>
                        <a:bodyPr/>
                        <a:lstStyle/>
                        <a:p>
                          <a:pPr algn="ctr" fontAlgn="b"/>
                          <a:r>
                            <a:rPr lang="en-GB" sz="1400" u="none" strike="noStrike" dirty="0">
                              <a:effectLst/>
                            </a:rPr>
                            <a:t>2,019</a:t>
                          </a:r>
                          <a:endParaRPr lang="en-GB" sz="1400" b="0" i="0" u="none" strike="noStrike" dirty="0">
                            <a:effectLst/>
                            <a:latin typeface="Arial" panose="020B0604020202020204" pitchFamily="34" charset="0"/>
                          </a:endParaRPr>
                        </a:p>
                      </a:txBody>
                      <a:tcPr marL="9525" marR="9525" marT="9525" marB="0" anchor="ctr"/>
                    </a:tc>
                    <a:tc>
                      <a:txBody>
                        <a:bodyPr/>
                        <a:lstStyle/>
                        <a:p>
                          <a:pPr algn="ctr" fontAlgn="b"/>
                          <a:r>
                            <a:rPr lang="en-GB" sz="1400" u="none" strike="noStrike" dirty="0">
                              <a:effectLst/>
                            </a:rPr>
                            <a:t>11.2%</a:t>
                          </a:r>
                          <a:endParaRPr lang="en-GB" sz="1400" b="0" i="0" u="none" strike="noStrike" dirty="0">
                            <a:effectLst/>
                            <a:latin typeface="Arial" panose="020B0604020202020204" pitchFamily="34" charset="0"/>
                          </a:endParaRPr>
                        </a:p>
                      </a:txBody>
                      <a:tcPr marL="9525" marR="9525" marT="9525" marB="0" anchor="ctr"/>
                    </a:tc>
                    <a:tc>
                      <a:txBody>
                        <a:bodyPr/>
                        <a:lstStyle/>
                        <a:p>
                          <a:pPr algn="ctr" fontAlgn="b"/>
                          <a:r>
                            <a:rPr lang="en-GB" sz="1400" u="none" strike="noStrike">
                              <a:effectLst/>
                            </a:rPr>
                            <a:t>71.6%</a:t>
                          </a:r>
                          <a:endParaRPr lang="en-GB" sz="1400" b="0" i="0" u="none" strike="noStrike">
                            <a:effectLst/>
                            <a:latin typeface="Arial" panose="020B0604020202020204" pitchFamily="34" charset="0"/>
                          </a:endParaRPr>
                        </a:p>
                      </a:txBody>
                      <a:tcPr marL="9525" marR="9525" marT="9525" marB="0" anchor="ctr"/>
                    </a:tc>
                    <a:extLst>
                      <a:ext uri="{0D108BD9-81ED-4DB2-BD59-A6C34878D82A}">
                        <a16:rowId xmlns:a16="http://schemas.microsoft.com/office/drawing/2014/main" val="10003"/>
                      </a:ext>
                    </a:extLst>
                  </a:tr>
                  <a:tr h="304800">
                    <a:tc>
                      <a:txBody>
                        <a:bodyPr/>
                        <a:lstStyle/>
                        <a:p>
                          <a:endParaRPr lang="en-US"/>
                        </a:p>
                      </a:txBody>
                      <a:tcPr>
                        <a:blipFill>
                          <a:blip r:embed="rId3"/>
                          <a:stretch>
                            <a:fillRect t="-404000" r="-385000" b="-122000"/>
                          </a:stretch>
                        </a:blipFill>
                      </a:tcPr>
                    </a:tc>
                    <a:tc>
                      <a:txBody>
                        <a:bodyPr/>
                        <a:lstStyle/>
                        <a:p>
                          <a:pPr algn="ctr" fontAlgn="b"/>
                          <a:r>
                            <a:rPr lang="en-GB" sz="1400" u="none" strike="noStrike" dirty="0">
                              <a:effectLst/>
                            </a:rPr>
                            <a:t>674</a:t>
                          </a:r>
                          <a:endParaRPr lang="en-GB" sz="1400" b="0" i="0" u="none" strike="noStrike" dirty="0">
                            <a:effectLst/>
                            <a:latin typeface="Arial" panose="020B0604020202020204" pitchFamily="34" charset="0"/>
                          </a:endParaRPr>
                        </a:p>
                      </a:txBody>
                      <a:tcPr marL="9525" marR="9525" marT="9525" marB="0" anchor="ctr"/>
                    </a:tc>
                    <a:tc>
                      <a:txBody>
                        <a:bodyPr/>
                        <a:lstStyle/>
                        <a:p>
                          <a:pPr algn="ctr" fontAlgn="b"/>
                          <a:r>
                            <a:rPr lang="en-GB" sz="1400" u="none" strike="noStrike" dirty="0">
                              <a:effectLst/>
                            </a:rPr>
                            <a:t>3.7%</a:t>
                          </a:r>
                          <a:endParaRPr lang="en-GB" sz="1400" b="0" i="0" u="none" strike="noStrike" dirty="0">
                            <a:effectLst/>
                            <a:latin typeface="Arial" panose="020B0604020202020204" pitchFamily="34" charset="0"/>
                          </a:endParaRPr>
                        </a:p>
                      </a:txBody>
                      <a:tcPr marL="9525" marR="9525" marT="9525" marB="0" anchor="ctr"/>
                    </a:tc>
                    <a:tc>
                      <a:txBody>
                        <a:bodyPr/>
                        <a:lstStyle/>
                        <a:p>
                          <a:pPr algn="ctr" fontAlgn="b"/>
                          <a:r>
                            <a:rPr lang="en-GB" sz="1400" u="none" strike="noStrike" dirty="0">
                              <a:effectLst/>
                            </a:rPr>
                            <a:t>23.9%</a:t>
                          </a:r>
                          <a:endParaRPr lang="en-GB" sz="1400" b="0" i="0" u="none" strike="noStrike" dirty="0">
                            <a:effectLst/>
                            <a:latin typeface="Arial" panose="020B0604020202020204" pitchFamily="34" charset="0"/>
                          </a:endParaRPr>
                        </a:p>
                      </a:txBody>
                      <a:tcPr marL="9525" marR="9525" marT="9525" marB="0" anchor="ctr"/>
                    </a:tc>
                    <a:extLst>
                      <a:ext uri="{0D108BD9-81ED-4DB2-BD59-A6C34878D82A}">
                        <a16:rowId xmlns:a16="http://schemas.microsoft.com/office/drawing/2014/main" val="10004"/>
                      </a:ext>
                    </a:extLst>
                  </a:tr>
                  <a:tr h="304800">
                    <a:tc>
                      <a:txBody>
                        <a:bodyPr/>
                        <a:lstStyle/>
                        <a:p>
                          <a:endParaRPr lang="en-US"/>
                        </a:p>
                      </a:txBody>
                      <a:tcPr>
                        <a:blipFill>
                          <a:blip r:embed="rId3"/>
                          <a:stretch>
                            <a:fillRect t="-504000" r="-385000" b="-22000"/>
                          </a:stretch>
                        </a:blipFill>
                      </a:tcPr>
                    </a:tc>
                    <a:tc>
                      <a:txBody>
                        <a:bodyPr/>
                        <a:lstStyle/>
                        <a:p>
                          <a:pPr algn="ctr" fontAlgn="b"/>
                          <a:r>
                            <a:rPr lang="en-GB" sz="1400" u="none" strike="noStrike" dirty="0">
                              <a:effectLst/>
                            </a:rPr>
                            <a:t>128</a:t>
                          </a:r>
                          <a:endParaRPr lang="en-GB" sz="1400" b="0" i="0" u="none" strike="noStrike" dirty="0">
                            <a:effectLst/>
                            <a:latin typeface="Arial" panose="020B0604020202020204" pitchFamily="34" charset="0"/>
                          </a:endParaRPr>
                        </a:p>
                      </a:txBody>
                      <a:tcPr marL="9525" marR="9525" marT="9525" marB="0" anchor="ctr"/>
                    </a:tc>
                    <a:tc>
                      <a:txBody>
                        <a:bodyPr/>
                        <a:lstStyle/>
                        <a:p>
                          <a:pPr algn="ctr" fontAlgn="b"/>
                          <a:r>
                            <a:rPr lang="en-GB" sz="1400" u="none" strike="noStrike">
                              <a:effectLst/>
                            </a:rPr>
                            <a:t>0.7%</a:t>
                          </a:r>
                          <a:endParaRPr lang="en-GB" sz="1400" b="0" i="0" u="none" strike="noStrike">
                            <a:effectLst/>
                            <a:latin typeface="Arial" panose="020B0604020202020204" pitchFamily="34" charset="0"/>
                          </a:endParaRPr>
                        </a:p>
                      </a:txBody>
                      <a:tcPr marL="9525" marR="9525" marT="9525" marB="0" anchor="ctr"/>
                    </a:tc>
                    <a:tc>
                      <a:txBody>
                        <a:bodyPr/>
                        <a:lstStyle/>
                        <a:p>
                          <a:pPr algn="ctr" fontAlgn="b"/>
                          <a:r>
                            <a:rPr lang="en-GB" sz="1400" u="none" strike="noStrike" dirty="0">
                              <a:effectLst/>
                            </a:rPr>
                            <a:t>4.5%</a:t>
                          </a:r>
                          <a:endParaRPr lang="en-GB" sz="1400" b="0" i="0" u="none" strike="noStrike" dirty="0">
                            <a:effectLst/>
                            <a:latin typeface="Arial" panose="020B0604020202020204" pitchFamily="34" charset="0"/>
                          </a:endParaRPr>
                        </a:p>
                      </a:txBody>
                      <a:tcPr marL="9525" marR="9525" marT="9525" marB="0" anchor="ctr"/>
                    </a:tc>
                    <a:extLst>
                      <a:ext uri="{0D108BD9-81ED-4DB2-BD59-A6C34878D82A}">
                        <a16:rowId xmlns:a16="http://schemas.microsoft.com/office/drawing/2014/main" val="10005"/>
                      </a:ext>
                    </a:extLst>
                  </a:tr>
                </a:tbl>
              </a:graphicData>
            </a:graphic>
          </p:graphicFrame>
        </mc:Fallback>
      </mc:AlternateContent>
      <p:sp>
        <p:nvSpPr>
          <p:cNvPr id="5" name="TextBox 4"/>
          <p:cNvSpPr txBox="1"/>
          <p:nvPr/>
        </p:nvSpPr>
        <p:spPr>
          <a:xfrm>
            <a:off x="3687109" y="5786795"/>
            <a:ext cx="3384376" cy="246221"/>
          </a:xfrm>
          <a:prstGeom prst="rect">
            <a:avLst/>
          </a:prstGeom>
          <a:noFill/>
        </p:spPr>
        <p:txBody>
          <a:bodyPr wrap="square" rtlCol="0">
            <a:spAutoFit/>
          </a:bodyPr>
          <a:lstStyle/>
          <a:p>
            <a:r>
              <a:rPr lang="en-GB" sz="1000" dirty="0"/>
              <a:t>Source: 2016 Conception Statistics, England and Wales</a:t>
            </a:r>
          </a:p>
        </p:txBody>
      </p:sp>
    </p:spTree>
    <p:extLst>
      <p:ext uri="{BB962C8B-B14F-4D97-AF65-F5344CB8AC3E}">
        <p14:creationId xmlns:p14="http://schemas.microsoft.com/office/powerpoint/2010/main" val="32143805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908050"/>
            <a:ext cx="8489950" cy="576263"/>
          </a:xfrm>
        </p:spPr>
        <p:txBody>
          <a:bodyPr/>
          <a:lstStyle/>
          <a:p>
            <a:pPr>
              <a:defRPr/>
            </a:pPr>
            <a:r>
              <a:rPr lang="en-GB" dirty="0"/>
              <a:t>Data: Exposure</a:t>
            </a:r>
            <a:endParaRPr lang="en-US" dirty="0"/>
          </a:p>
        </p:txBody>
      </p:sp>
      <p:sp>
        <p:nvSpPr>
          <p:cNvPr id="4" name="Slide Number Placeholder 3"/>
          <p:cNvSpPr>
            <a:spLocks noGrp="1"/>
          </p:cNvSpPr>
          <p:nvPr>
            <p:ph type="sldNum" sz="quarter"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fld id="{8485497F-CEFF-4755-8655-38A72BAF3279}" type="slidenum">
              <a:rPr lang="en-US" altLang="en-US" smtClean="0"/>
              <a:pPr eaLnBrk="1" hangingPunct="1">
                <a:defRPr/>
              </a:pPr>
              <a:t>35</a:t>
            </a:fld>
            <a:endParaRPr lang="en-US" altLang="en-US"/>
          </a:p>
        </p:txBody>
      </p:sp>
      <p:sp>
        <p:nvSpPr>
          <p:cNvPr id="27652" name="TextBox 2"/>
          <p:cNvSpPr txBox="1">
            <a:spLocks noChangeArrowheads="1"/>
          </p:cNvSpPr>
          <p:nvPr/>
        </p:nvSpPr>
        <p:spPr bwMode="auto">
          <a:xfrm>
            <a:off x="330200" y="1557338"/>
            <a:ext cx="8345488"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US" sz="1500" dirty="0"/>
              <a:t>Teenage Pregnancy Service-Related Expenditure, 2008/09 – 2013/14.</a:t>
            </a:r>
          </a:p>
          <a:p>
            <a:pPr lvl="1" eaLnBrk="1" hangingPunct="1">
              <a:spcBef>
                <a:spcPct val="0"/>
              </a:spcBef>
            </a:pPr>
            <a:endParaRPr lang="en-US" sz="1500" dirty="0"/>
          </a:p>
          <a:p>
            <a:pPr lvl="1" eaLnBrk="1" hangingPunct="1">
              <a:spcBef>
                <a:spcPct val="0"/>
              </a:spcBef>
            </a:pPr>
            <a:r>
              <a:rPr lang="en-US" sz="1500" dirty="0"/>
              <a:t>Per resident female aged 13-17, deflated to 2014 prices using the Consumer Price Index.</a:t>
            </a:r>
          </a:p>
          <a:p>
            <a:pPr lvl="1" eaLnBrk="1" hangingPunct="1">
              <a:spcBef>
                <a:spcPct val="0"/>
              </a:spcBef>
            </a:pPr>
            <a:endParaRPr lang="en-US" altLang="en-US" sz="1500" dirty="0"/>
          </a:p>
          <a:p>
            <a:pPr lvl="1" eaLnBrk="1" hangingPunct="1">
              <a:spcBef>
                <a:spcPct val="0"/>
              </a:spcBef>
            </a:pPr>
            <a:r>
              <a:rPr lang="en-US" altLang="en-US" sz="1500" dirty="0"/>
              <a:t>Taken from the Department for Education (</a:t>
            </a:r>
            <a:r>
              <a:rPr lang="en-US" altLang="en-US" sz="1500" dirty="0" err="1"/>
              <a:t>DfE</a:t>
            </a:r>
            <a:r>
              <a:rPr lang="en-US" altLang="en-US" sz="1500" dirty="0"/>
              <a:t>) Section 251 Outturn Data Series</a:t>
            </a:r>
          </a:p>
          <a:p>
            <a:pPr lvl="1" eaLnBrk="1" hangingPunct="1">
              <a:spcBef>
                <a:spcPct val="0"/>
              </a:spcBef>
            </a:pPr>
            <a:endParaRPr lang="en-US" altLang="en-US" sz="1500" dirty="0"/>
          </a:p>
          <a:p>
            <a:pPr lvl="1" eaLnBrk="1" hangingPunct="1">
              <a:spcBef>
                <a:spcPct val="0"/>
              </a:spcBef>
            </a:pPr>
            <a:r>
              <a:rPr lang="en-US" altLang="en-US" sz="1500" dirty="0"/>
              <a:t>From guidance to local authorities: “8a.2 Teenage pregnancy services (included in 3.5.1 and 3.5.2 above): Include here all expenditure </a:t>
            </a:r>
            <a:r>
              <a:rPr lang="en-US" altLang="en-US" sz="1500" b="1" dirty="0">
                <a:solidFill>
                  <a:srgbClr val="FF0000"/>
                </a:solidFill>
              </a:rPr>
              <a:t>wholly focused </a:t>
            </a:r>
            <a:r>
              <a:rPr lang="en-US" altLang="en-US" sz="1500" dirty="0"/>
              <a:t>on implementing and coordinating local teenage pregnancy strategies to reduce under 18 conceptions and to improve outcomes for teenage parents and their children </a:t>
            </a:r>
            <a:r>
              <a:rPr lang="en-US" altLang="en-US" sz="1500" b="1" dirty="0">
                <a:solidFill>
                  <a:srgbClr val="FF0000"/>
                </a:solidFill>
              </a:rPr>
              <a:t>reflecting the </a:t>
            </a:r>
            <a:r>
              <a:rPr lang="en-US" altLang="en-US" sz="1500" b="1" dirty="0" err="1">
                <a:solidFill>
                  <a:srgbClr val="FF0000"/>
                </a:solidFill>
              </a:rPr>
              <a:t>DfE</a:t>
            </a:r>
            <a:r>
              <a:rPr lang="en-US" altLang="en-US" sz="1500" b="1" dirty="0">
                <a:solidFill>
                  <a:srgbClr val="FF0000"/>
                </a:solidFill>
              </a:rPr>
              <a:t> planning guidance</a:t>
            </a:r>
            <a:r>
              <a:rPr lang="en-US" altLang="en-US" sz="1500" dirty="0"/>
              <a:t>. Exclude spending on activities funded by the Public Health Grant and reported through the Public Health Grant return.”</a:t>
            </a:r>
          </a:p>
          <a:p>
            <a:pPr lvl="2" eaLnBrk="1" hangingPunct="1">
              <a:spcBef>
                <a:spcPct val="0"/>
              </a:spcBef>
            </a:pPr>
            <a:r>
              <a:rPr lang="en-US" altLang="en-US" sz="1500" dirty="0"/>
              <a:t>Therefore, does not capture all spending aimed at reducing teenage pregnancy rate:</a:t>
            </a:r>
          </a:p>
          <a:p>
            <a:pPr lvl="3" eaLnBrk="1" hangingPunct="1">
              <a:spcBef>
                <a:spcPct val="0"/>
              </a:spcBef>
            </a:pPr>
            <a:r>
              <a:rPr lang="en-US" altLang="en-US" sz="1500" dirty="0"/>
              <a:t>Some expenditure combined with mainstream funding may not be included. Spending by other parties or existing expenditures may not be included.</a:t>
            </a:r>
          </a:p>
          <a:p>
            <a:pPr lvl="1" eaLnBrk="1" hangingPunct="1">
              <a:spcBef>
                <a:spcPct val="0"/>
              </a:spcBef>
            </a:pPr>
            <a:endParaRPr lang="en-US" altLang="en-US" sz="1500" dirty="0"/>
          </a:p>
          <a:p>
            <a:pPr lvl="1" eaLnBrk="1" hangingPunct="1">
              <a:spcBef>
                <a:spcPct val="0"/>
              </a:spcBef>
            </a:pPr>
            <a:r>
              <a:rPr lang="en-US" altLang="en-US" sz="1500" dirty="0"/>
              <a:t>Includes multiple £0 returns, which may be erroneous. 	</a:t>
            </a:r>
          </a:p>
          <a:p>
            <a:pPr eaLnBrk="1" hangingPunct="1">
              <a:spcBef>
                <a:spcPct val="0"/>
              </a:spcBef>
            </a:pPr>
            <a:endParaRPr lang="en-GB" altLang="en-US" sz="1500" dirty="0"/>
          </a:p>
        </p:txBody>
      </p:sp>
    </p:spTree>
    <p:extLst>
      <p:ext uri="{BB962C8B-B14F-4D97-AF65-F5344CB8AC3E}">
        <p14:creationId xmlns:p14="http://schemas.microsoft.com/office/powerpoint/2010/main" val="204118908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908050"/>
            <a:ext cx="8489950" cy="576263"/>
          </a:xfrm>
        </p:spPr>
        <p:txBody>
          <a:bodyPr/>
          <a:lstStyle/>
          <a:p>
            <a:pPr>
              <a:defRPr/>
            </a:pPr>
            <a:r>
              <a:rPr lang="en-GB" dirty="0"/>
              <a:t>Data: Exposure</a:t>
            </a:r>
            <a:endParaRPr lang="en-US" dirty="0"/>
          </a:p>
        </p:txBody>
      </p:sp>
      <p:sp>
        <p:nvSpPr>
          <p:cNvPr id="4" name="Slide Number Placeholder 3"/>
          <p:cNvSpPr>
            <a:spLocks noGrp="1"/>
          </p:cNvSpPr>
          <p:nvPr>
            <p:ph type="sldNum" sz="quarter"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fld id="{8485497F-CEFF-4755-8655-38A72BAF3279}" type="slidenum">
              <a:rPr lang="en-US" altLang="en-US" smtClean="0"/>
              <a:pPr eaLnBrk="1" hangingPunct="1">
                <a:defRPr/>
              </a:pPr>
              <a:t>36</a:t>
            </a:fld>
            <a:endParaRPr lang="en-US" altLang="en-US"/>
          </a:p>
        </p:txBody>
      </p:sp>
      <p:pic>
        <p:nvPicPr>
          <p:cNvPr id="3" name="Picture 2"/>
          <p:cNvPicPr>
            <a:picLocks noChangeAspect="1"/>
          </p:cNvPicPr>
          <p:nvPr/>
        </p:nvPicPr>
        <p:blipFill>
          <a:blip r:embed="rId2"/>
          <a:stretch>
            <a:fillRect/>
          </a:stretch>
        </p:blipFill>
        <p:spPr>
          <a:xfrm>
            <a:off x="378307" y="2794682"/>
            <a:ext cx="8393736" cy="2232248"/>
          </a:xfrm>
          <a:prstGeom prst="rect">
            <a:avLst/>
          </a:prstGeom>
        </p:spPr>
      </p:pic>
    </p:spTree>
    <p:extLst>
      <p:ext uri="{BB962C8B-B14F-4D97-AF65-F5344CB8AC3E}">
        <p14:creationId xmlns:p14="http://schemas.microsoft.com/office/powerpoint/2010/main" val="349173934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908050"/>
            <a:ext cx="8489950" cy="576263"/>
          </a:xfrm>
        </p:spPr>
        <p:txBody>
          <a:bodyPr/>
          <a:lstStyle/>
          <a:p>
            <a:pPr>
              <a:defRPr/>
            </a:pPr>
            <a:r>
              <a:rPr lang="en-GB" dirty="0"/>
              <a:t>Data: Control Variables</a:t>
            </a:r>
            <a:endParaRPr lang="en-US" dirty="0"/>
          </a:p>
        </p:txBody>
      </p:sp>
      <p:sp>
        <p:nvSpPr>
          <p:cNvPr id="4" name="Slide Number Placeholder 3"/>
          <p:cNvSpPr>
            <a:spLocks noGrp="1"/>
          </p:cNvSpPr>
          <p:nvPr>
            <p:ph type="sldNum" sz="quarter"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fld id="{8485497F-CEFF-4755-8655-38A72BAF3279}" type="slidenum">
              <a:rPr lang="en-US" altLang="en-US" smtClean="0"/>
              <a:pPr eaLnBrk="1" hangingPunct="1">
                <a:defRPr/>
              </a:pPr>
              <a:t>37</a:t>
            </a:fld>
            <a:endParaRPr lang="en-US" altLang="en-US"/>
          </a:p>
        </p:txBody>
      </p:sp>
      <p:sp>
        <p:nvSpPr>
          <p:cNvPr id="27652" name="TextBox 2"/>
          <p:cNvSpPr txBox="1">
            <a:spLocks noChangeArrowheads="1"/>
          </p:cNvSpPr>
          <p:nvPr/>
        </p:nvSpPr>
        <p:spPr bwMode="auto">
          <a:xfrm>
            <a:off x="330200" y="1557338"/>
            <a:ext cx="8345488" cy="5047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 typeface="+mj-lt"/>
              <a:buAutoNum type="arabicPeriod"/>
            </a:pPr>
            <a:r>
              <a:rPr lang="en-US" altLang="en-US" sz="1400" dirty="0"/>
              <a:t>Other LA Spending:</a:t>
            </a:r>
          </a:p>
          <a:p>
            <a:pPr marL="857250" lvl="1" indent="-400050" eaLnBrk="1" hangingPunct="1">
              <a:spcBef>
                <a:spcPct val="0"/>
              </a:spcBef>
              <a:buFont typeface="+mj-lt"/>
              <a:buAutoNum type="romanLcPeriod"/>
            </a:pPr>
            <a:r>
              <a:rPr lang="en-US" altLang="en-US" sz="1400" i="1" dirty="0" err="1"/>
              <a:t>Exp</a:t>
            </a:r>
            <a:r>
              <a:rPr lang="en-US" altLang="en-US" sz="1400" i="1" dirty="0"/>
              <a:t> young</a:t>
            </a:r>
            <a:r>
              <a:rPr lang="en-US" altLang="en-US" sz="1400" dirty="0"/>
              <a:t>: LA expenditure on children-related services (per 1,000 residents aged 13-17)</a:t>
            </a:r>
          </a:p>
          <a:p>
            <a:pPr marL="857250" lvl="1" indent="-400050" eaLnBrk="1" hangingPunct="1">
              <a:spcBef>
                <a:spcPct val="0"/>
              </a:spcBef>
              <a:buFont typeface="+mj-lt"/>
              <a:buAutoNum type="romanLcPeriod"/>
            </a:pPr>
            <a:r>
              <a:rPr lang="en-US" altLang="en-US" sz="1400" i="1" dirty="0" err="1"/>
              <a:t>Exp</a:t>
            </a:r>
            <a:r>
              <a:rPr lang="en-US" altLang="en-US" sz="1400" i="1" dirty="0"/>
              <a:t> alcohol</a:t>
            </a:r>
            <a:r>
              <a:rPr lang="en-US" altLang="en-US" sz="1400" dirty="0"/>
              <a:t>: LA expenditure on alcohol and drug prevention services (per 1,000 residents aged 13-17)</a:t>
            </a:r>
          </a:p>
          <a:p>
            <a:pPr eaLnBrk="1" hangingPunct="1">
              <a:spcBef>
                <a:spcPct val="0"/>
              </a:spcBef>
              <a:buFont typeface="+mj-lt"/>
              <a:buAutoNum type="arabicPeriod"/>
            </a:pPr>
            <a:endParaRPr lang="en-US" altLang="en-US" sz="1400" dirty="0"/>
          </a:p>
          <a:p>
            <a:pPr eaLnBrk="1" hangingPunct="1">
              <a:spcBef>
                <a:spcPct val="0"/>
              </a:spcBef>
              <a:buFont typeface="+mj-lt"/>
              <a:buAutoNum type="arabicPeriod"/>
            </a:pPr>
            <a:r>
              <a:rPr lang="en-US" altLang="en-US" sz="1400" i="1" dirty="0"/>
              <a:t>GCSE</a:t>
            </a:r>
            <a:r>
              <a:rPr lang="en-US" altLang="en-US" sz="1400" dirty="0"/>
              <a:t>: Three-year average % of final-year pupils gaining 5 A*-C GCSEs</a:t>
            </a:r>
          </a:p>
          <a:p>
            <a:pPr eaLnBrk="1" hangingPunct="1">
              <a:spcBef>
                <a:spcPct val="0"/>
              </a:spcBef>
              <a:buFont typeface="+mj-lt"/>
              <a:buAutoNum type="arabicPeriod"/>
            </a:pPr>
            <a:endParaRPr lang="en-US" altLang="en-US" sz="1400" dirty="0"/>
          </a:p>
          <a:p>
            <a:pPr eaLnBrk="1" hangingPunct="1">
              <a:spcBef>
                <a:spcPct val="0"/>
              </a:spcBef>
              <a:buFont typeface="+mj-lt"/>
              <a:buAutoNum type="arabicPeriod"/>
            </a:pPr>
            <a:r>
              <a:rPr lang="en-US" altLang="en-US" sz="1400" i="1" dirty="0"/>
              <a:t>Workless</a:t>
            </a:r>
            <a:r>
              <a:rPr lang="en-US" altLang="en-US" sz="1400" dirty="0"/>
              <a:t>: % children resident in households with no adult in employment</a:t>
            </a:r>
          </a:p>
          <a:p>
            <a:pPr eaLnBrk="1" hangingPunct="1">
              <a:spcBef>
                <a:spcPct val="0"/>
              </a:spcBef>
              <a:buFont typeface="+mj-lt"/>
              <a:buAutoNum type="arabicPeriod"/>
            </a:pPr>
            <a:endParaRPr lang="en-US" altLang="en-US" sz="1400" dirty="0"/>
          </a:p>
          <a:p>
            <a:pPr eaLnBrk="1" hangingPunct="1">
              <a:spcBef>
                <a:spcPct val="0"/>
              </a:spcBef>
              <a:buFont typeface="+mj-lt"/>
              <a:buAutoNum type="arabicPeriod"/>
            </a:pPr>
            <a:r>
              <a:rPr lang="en-US" altLang="en-US" sz="1400" i="1" dirty="0"/>
              <a:t>Fem </a:t>
            </a:r>
            <a:r>
              <a:rPr lang="en-US" altLang="en-US" sz="1400" i="1" dirty="0" err="1"/>
              <a:t>Unem</a:t>
            </a:r>
            <a:r>
              <a:rPr lang="en-US" altLang="en-US" sz="1400" dirty="0"/>
              <a:t>: % women aged 16-24 claiming joblessness related benefits</a:t>
            </a:r>
          </a:p>
          <a:p>
            <a:pPr eaLnBrk="1" hangingPunct="1">
              <a:spcBef>
                <a:spcPct val="0"/>
              </a:spcBef>
              <a:buFont typeface="+mj-lt"/>
              <a:buAutoNum type="arabicPeriod"/>
            </a:pPr>
            <a:endParaRPr lang="en-US" altLang="en-US" sz="1400" dirty="0"/>
          </a:p>
          <a:p>
            <a:pPr eaLnBrk="1" hangingPunct="1">
              <a:spcBef>
                <a:spcPct val="0"/>
              </a:spcBef>
              <a:buFont typeface="+mj-lt"/>
              <a:buAutoNum type="arabicPeriod"/>
            </a:pPr>
            <a:r>
              <a:rPr lang="en-US" altLang="en-US" sz="1400" i="1" dirty="0"/>
              <a:t>Non White</a:t>
            </a:r>
            <a:r>
              <a:rPr lang="en-US" altLang="en-US" sz="1400" dirty="0"/>
              <a:t>: % secondary pupils classified as non-white</a:t>
            </a:r>
          </a:p>
          <a:p>
            <a:pPr eaLnBrk="1" hangingPunct="1">
              <a:spcBef>
                <a:spcPct val="0"/>
              </a:spcBef>
              <a:buFont typeface="+mj-lt"/>
              <a:buAutoNum type="arabicPeriod"/>
            </a:pPr>
            <a:endParaRPr lang="en-US" altLang="en-US" sz="1400" dirty="0"/>
          </a:p>
          <a:p>
            <a:pPr eaLnBrk="1" hangingPunct="1">
              <a:spcBef>
                <a:spcPct val="0"/>
              </a:spcBef>
              <a:buFont typeface="+mj-lt"/>
              <a:buAutoNum type="arabicPeriod"/>
            </a:pPr>
            <a:r>
              <a:rPr lang="en-US" altLang="en-US" sz="1400" i="1" dirty="0"/>
              <a:t>Care</a:t>
            </a:r>
            <a:r>
              <a:rPr lang="en-US" altLang="en-US" sz="1400" dirty="0"/>
              <a:t>: children in local authority care (per 1,000 resident children)</a:t>
            </a:r>
          </a:p>
          <a:p>
            <a:pPr eaLnBrk="1" hangingPunct="1">
              <a:spcBef>
                <a:spcPct val="0"/>
              </a:spcBef>
              <a:buFont typeface="+mj-lt"/>
              <a:buAutoNum type="arabicPeriod"/>
            </a:pPr>
            <a:endParaRPr lang="en-US" altLang="en-US" sz="1400" dirty="0"/>
          </a:p>
          <a:p>
            <a:pPr eaLnBrk="1" hangingPunct="1">
              <a:spcBef>
                <a:spcPct val="0"/>
              </a:spcBef>
              <a:buFont typeface="+mj-lt"/>
              <a:buAutoNum type="arabicPeriod"/>
            </a:pPr>
            <a:r>
              <a:rPr lang="en-US" altLang="en-US" sz="1400" i="1" dirty="0"/>
              <a:t>Alcohol</a:t>
            </a:r>
            <a:r>
              <a:rPr lang="en-US" altLang="en-US" sz="1400" dirty="0"/>
              <a:t>: under-18 alcohol-specific condition hospital admissions (per 100,000 population)</a:t>
            </a:r>
          </a:p>
          <a:p>
            <a:pPr eaLnBrk="1" hangingPunct="1">
              <a:spcBef>
                <a:spcPct val="0"/>
              </a:spcBef>
              <a:buFont typeface="+mj-lt"/>
              <a:buAutoNum type="arabicPeriod"/>
            </a:pPr>
            <a:endParaRPr lang="en-US" altLang="en-US" sz="1400" dirty="0"/>
          </a:p>
          <a:p>
            <a:pPr eaLnBrk="1" hangingPunct="1">
              <a:spcBef>
                <a:spcPct val="0"/>
              </a:spcBef>
              <a:buFont typeface="+mj-lt"/>
              <a:buAutoNum type="arabicPeriod"/>
            </a:pPr>
            <a:r>
              <a:rPr lang="en-US" altLang="en-US" sz="1400" dirty="0"/>
              <a:t>Political Control: Dummy variables for each of </a:t>
            </a:r>
            <a:r>
              <a:rPr lang="en-US" altLang="en-US" sz="1400" dirty="0" err="1"/>
              <a:t>Labour</a:t>
            </a:r>
            <a:r>
              <a:rPr lang="en-US" altLang="en-US" sz="1400" dirty="0"/>
              <a:t>, Conservative and Lib Dem council control.</a:t>
            </a:r>
          </a:p>
          <a:p>
            <a:pPr eaLnBrk="1" hangingPunct="1">
              <a:spcBef>
                <a:spcPct val="0"/>
              </a:spcBef>
              <a:buFont typeface="+mj-lt"/>
              <a:buAutoNum type="arabicPeriod"/>
            </a:pPr>
            <a:endParaRPr lang="en-US" altLang="en-US" sz="1400" dirty="0"/>
          </a:p>
          <a:p>
            <a:pPr eaLnBrk="1" hangingPunct="1">
              <a:spcBef>
                <a:spcPct val="0"/>
              </a:spcBef>
            </a:pPr>
            <a:endParaRPr lang="en-US" altLang="en-US" sz="1400" dirty="0"/>
          </a:p>
          <a:p>
            <a:pPr eaLnBrk="1" hangingPunct="1">
              <a:spcBef>
                <a:spcPct val="0"/>
              </a:spcBef>
            </a:pPr>
            <a:r>
              <a:rPr lang="en-US" altLang="en-US" sz="1400" dirty="0">
                <a:solidFill>
                  <a:srgbClr val="FF0000"/>
                </a:solidFill>
              </a:rPr>
              <a:t>DOES NOT INCLUDE</a:t>
            </a:r>
            <a:r>
              <a:rPr lang="en-US" altLang="en-US" sz="1400" dirty="0"/>
              <a:t>: Media consumption patterns, drug use, expected wages, refined data on those most at risk of </a:t>
            </a:r>
            <a:r>
              <a:rPr lang="en-US" altLang="en-US" sz="1400" dirty="0" smtClean="0"/>
              <a:t>pregnancy.</a:t>
            </a:r>
            <a:endParaRPr lang="en-US" altLang="en-US" sz="1400" dirty="0"/>
          </a:p>
          <a:p>
            <a:pPr eaLnBrk="1" hangingPunct="1">
              <a:spcBef>
                <a:spcPct val="0"/>
              </a:spcBef>
            </a:pPr>
            <a:endParaRPr lang="en-GB" altLang="en-US" sz="1400" dirty="0"/>
          </a:p>
        </p:txBody>
      </p:sp>
    </p:spTree>
    <p:extLst>
      <p:ext uri="{BB962C8B-B14F-4D97-AF65-F5344CB8AC3E}">
        <p14:creationId xmlns:p14="http://schemas.microsoft.com/office/powerpoint/2010/main" val="3462859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908050"/>
            <a:ext cx="8489950" cy="576263"/>
          </a:xfrm>
        </p:spPr>
        <p:txBody>
          <a:bodyPr/>
          <a:lstStyle/>
          <a:p>
            <a:pPr>
              <a:defRPr/>
            </a:pPr>
            <a:r>
              <a:rPr lang="en-GB" dirty="0"/>
              <a:t>Data: Descriptive Statistics</a:t>
            </a:r>
            <a:endParaRPr lang="en-US" dirty="0"/>
          </a:p>
        </p:txBody>
      </p:sp>
      <p:sp>
        <p:nvSpPr>
          <p:cNvPr id="4" name="Slide Number Placeholder 3"/>
          <p:cNvSpPr>
            <a:spLocks noGrp="1"/>
          </p:cNvSpPr>
          <p:nvPr>
            <p:ph type="sldNum" sz="quarter"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fld id="{8485497F-CEFF-4755-8655-38A72BAF3279}" type="slidenum">
              <a:rPr lang="en-US" altLang="en-US" smtClean="0"/>
              <a:pPr eaLnBrk="1" hangingPunct="1">
                <a:defRPr/>
              </a:pPr>
              <a:t>38</a:t>
            </a:fld>
            <a:endParaRPr lang="en-US" altLang="en-US"/>
          </a:p>
        </p:txBody>
      </p:sp>
      <p:pic>
        <p:nvPicPr>
          <p:cNvPr id="3" name="Picture 2"/>
          <p:cNvPicPr>
            <a:picLocks noChangeAspect="1"/>
          </p:cNvPicPr>
          <p:nvPr/>
        </p:nvPicPr>
        <p:blipFill>
          <a:blip r:embed="rId2"/>
          <a:stretch>
            <a:fillRect/>
          </a:stretch>
        </p:blipFill>
        <p:spPr>
          <a:xfrm>
            <a:off x="222296" y="2007908"/>
            <a:ext cx="8705758" cy="3805796"/>
          </a:xfrm>
          <a:prstGeom prst="rect">
            <a:avLst/>
          </a:prstGeom>
        </p:spPr>
      </p:pic>
    </p:spTree>
    <p:extLst>
      <p:ext uri="{BB962C8B-B14F-4D97-AF65-F5344CB8AC3E}">
        <p14:creationId xmlns:p14="http://schemas.microsoft.com/office/powerpoint/2010/main" val="17590186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908050"/>
            <a:ext cx="8489950" cy="576263"/>
          </a:xfrm>
        </p:spPr>
        <p:txBody>
          <a:bodyPr/>
          <a:lstStyle/>
          <a:p>
            <a:pPr>
              <a:defRPr/>
            </a:pPr>
            <a:r>
              <a:rPr lang="en-GB" dirty="0"/>
              <a:t>Why Tackle Teenage Pregnancy? (I)</a:t>
            </a:r>
            <a:endParaRPr lang="en-US" dirty="0"/>
          </a:p>
        </p:txBody>
      </p:sp>
      <p:sp>
        <p:nvSpPr>
          <p:cNvPr id="4" name="Slide Number Placeholder 3"/>
          <p:cNvSpPr>
            <a:spLocks noGrp="1"/>
          </p:cNvSpPr>
          <p:nvPr>
            <p:ph type="sldNum" sz="quarter"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fld id="{8485497F-CEFF-4755-8655-38A72BAF3279}" type="slidenum">
              <a:rPr lang="en-US" altLang="en-US" smtClean="0"/>
              <a:pPr eaLnBrk="1" hangingPunct="1">
                <a:defRPr/>
              </a:pPr>
              <a:t>3</a:t>
            </a:fld>
            <a:endParaRPr lang="en-US" altLang="en-US"/>
          </a:p>
        </p:txBody>
      </p:sp>
      <p:sp>
        <p:nvSpPr>
          <p:cNvPr id="27652" name="TextBox 2"/>
          <p:cNvSpPr txBox="1">
            <a:spLocks noChangeArrowheads="1"/>
          </p:cNvSpPr>
          <p:nvPr/>
        </p:nvSpPr>
        <p:spPr bwMode="auto">
          <a:xfrm>
            <a:off x="330200" y="1557338"/>
            <a:ext cx="8345488"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US" sz="1400" dirty="0"/>
              <a:t>Around 40% of pregnancies to 16-19 year olds are unplanned (</a:t>
            </a:r>
            <a:r>
              <a:rPr lang="en-US" sz="1400" dirty="0" err="1"/>
              <a:t>Wellings</a:t>
            </a:r>
            <a:r>
              <a:rPr lang="en-US" sz="1400" dirty="0"/>
              <a:t> et al., 2013). Half of pregnancies to under-18s end in abortion (ONS, 2018). </a:t>
            </a:r>
          </a:p>
          <a:p>
            <a:pPr eaLnBrk="1" hangingPunct="1">
              <a:spcBef>
                <a:spcPct val="0"/>
              </a:spcBef>
            </a:pPr>
            <a:endParaRPr lang="en-US" sz="1400" dirty="0"/>
          </a:p>
          <a:p>
            <a:pPr eaLnBrk="1" hangingPunct="1">
              <a:spcBef>
                <a:spcPct val="0"/>
              </a:spcBef>
            </a:pPr>
            <a:r>
              <a:rPr lang="en-US" sz="1400" dirty="0"/>
              <a:t>Young mothers have higher levels of pre- and perinatal depression (</a:t>
            </a:r>
            <a:r>
              <a:rPr lang="en-US" sz="1400" dirty="0" err="1"/>
              <a:t>Lanzi</a:t>
            </a:r>
            <a:r>
              <a:rPr lang="en-US" sz="1400" dirty="0"/>
              <a:t> et al., 2009)</a:t>
            </a:r>
          </a:p>
          <a:p>
            <a:pPr lvl="1" eaLnBrk="1" hangingPunct="1">
              <a:spcBef>
                <a:spcPct val="0"/>
              </a:spcBef>
            </a:pPr>
            <a:endParaRPr lang="en-US" sz="1400" dirty="0"/>
          </a:p>
          <a:p>
            <a:pPr eaLnBrk="1" hangingPunct="1">
              <a:spcBef>
                <a:spcPct val="0"/>
              </a:spcBef>
            </a:pPr>
            <a:r>
              <a:rPr lang="en-US" sz="1400" dirty="0"/>
              <a:t>Young fathers more likely to be unemployed and to be separated from child’s mother at age 30 (</a:t>
            </a:r>
            <a:r>
              <a:rPr lang="en-US" sz="1400" dirty="0" err="1"/>
              <a:t>Berrington</a:t>
            </a:r>
            <a:r>
              <a:rPr lang="en-US" sz="1400" dirty="0"/>
              <a:t> et al., 2005b)</a:t>
            </a:r>
          </a:p>
          <a:p>
            <a:pPr lvl="1" eaLnBrk="1" hangingPunct="1">
              <a:spcBef>
                <a:spcPct val="0"/>
              </a:spcBef>
            </a:pPr>
            <a:endParaRPr lang="en-US" sz="1400" dirty="0"/>
          </a:p>
          <a:p>
            <a:pPr eaLnBrk="1" hangingPunct="1">
              <a:spcBef>
                <a:spcPct val="0"/>
              </a:spcBef>
            </a:pPr>
            <a:r>
              <a:rPr lang="en-US" sz="1400" dirty="0"/>
              <a:t>Children of teenage parents have:</a:t>
            </a:r>
          </a:p>
          <a:p>
            <a:pPr lvl="1" eaLnBrk="1" hangingPunct="1">
              <a:spcBef>
                <a:spcPct val="0"/>
              </a:spcBef>
            </a:pPr>
            <a:r>
              <a:rPr lang="en-US" sz="1400" dirty="0"/>
              <a:t>Worse </a:t>
            </a:r>
            <a:r>
              <a:rPr lang="en-US" sz="1400" dirty="0" err="1"/>
              <a:t>behavioural</a:t>
            </a:r>
            <a:r>
              <a:rPr lang="en-US" sz="1400" dirty="0"/>
              <a:t> adjustment and lower school readiness at age 3 (Golding et al., 2001; Hawkes, 2010)</a:t>
            </a:r>
          </a:p>
          <a:p>
            <a:pPr lvl="1" eaLnBrk="1" hangingPunct="1">
              <a:spcBef>
                <a:spcPct val="0"/>
              </a:spcBef>
            </a:pPr>
            <a:r>
              <a:rPr lang="en-US" sz="1400" dirty="0"/>
              <a:t>Worse spatial, non-verbal and verbal ability at age 5 (</a:t>
            </a:r>
            <a:r>
              <a:rPr lang="en-US" sz="1400" dirty="0" err="1"/>
              <a:t>Morinis</a:t>
            </a:r>
            <a:r>
              <a:rPr lang="en-US" sz="1400" dirty="0"/>
              <a:t> et al., 2013)</a:t>
            </a:r>
          </a:p>
          <a:p>
            <a:pPr lvl="1" eaLnBrk="1" hangingPunct="1">
              <a:spcBef>
                <a:spcPct val="0"/>
              </a:spcBef>
            </a:pPr>
            <a:r>
              <a:rPr lang="en-US" sz="1400" dirty="0"/>
              <a:t>Higher likelihood of repeat care and involvement in serious case review (</a:t>
            </a:r>
            <a:r>
              <a:rPr lang="en-US" sz="1400" dirty="0" err="1"/>
              <a:t>Broadhurst</a:t>
            </a:r>
            <a:r>
              <a:rPr lang="en-US" sz="1400" dirty="0"/>
              <a:t> et al., 2015; Department for Education, 2012)</a:t>
            </a:r>
          </a:p>
          <a:p>
            <a:pPr lvl="1" eaLnBrk="1" hangingPunct="1">
              <a:spcBef>
                <a:spcPct val="0"/>
              </a:spcBef>
            </a:pPr>
            <a:endParaRPr lang="en-US" sz="1400" dirty="0"/>
          </a:p>
          <a:p>
            <a:pPr eaLnBrk="1" hangingPunct="1">
              <a:spcBef>
                <a:spcPct val="0"/>
              </a:spcBef>
            </a:pPr>
            <a:r>
              <a:rPr lang="en-US" sz="1400" dirty="0"/>
              <a:t>HOWEVER: Question of causality remains</a:t>
            </a:r>
          </a:p>
          <a:p>
            <a:pPr lvl="1" eaLnBrk="1" hangingPunct="1">
              <a:spcBef>
                <a:spcPct val="0"/>
              </a:spcBef>
            </a:pPr>
            <a:r>
              <a:rPr lang="en-US" altLang="en-US" sz="1400" dirty="0"/>
              <a:t>Effects may be due to social circumstances, rather than age itself (</a:t>
            </a:r>
            <a:r>
              <a:rPr lang="en-US" altLang="en-US" sz="1400" dirty="0" err="1"/>
              <a:t>Berrington</a:t>
            </a:r>
            <a:r>
              <a:rPr lang="en-US" altLang="en-US" sz="1400" dirty="0"/>
              <a:t> et al., 2005a)</a:t>
            </a:r>
          </a:p>
          <a:p>
            <a:pPr lvl="1" eaLnBrk="1" hangingPunct="1">
              <a:spcBef>
                <a:spcPct val="0"/>
              </a:spcBef>
            </a:pPr>
            <a:r>
              <a:rPr lang="en-US" altLang="en-US" sz="1400" dirty="0"/>
              <a:t> Also question of whether other, uncontrolled for differences behind associations</a:t>
            </a:r>
          </a:p>
          <a:p>
            <a:pPr lvl="2" eaLnBrk="1" hangingPunct="1">
              <a:spcBef>
                <a:spcPct val="0"/>
              </a:spcBef>
            </a:pPr>
            <a:r>
              <a:rPr lang="en-US" altLang="en-US" sz="1400" dirty="0"/>
              <a:t>Relationship with schizophrenia and maternal age partly explained genetically (Mehta et al., 2016)</a:t>
            </a:r>
            <a:endParaRPr lang="en-GB" altLang="en-US" sz="1400" dirty="0"/>
          </a:p>
        </p:txBody>
      </p:sp>
    </p:spTree>
    <p:extLst>
      <p:ext uri="{BB962C8B-B14F-4D97-AF65-F5344CB8AC3E}">
        <p14:creationId xmlns:p14="http://schemas.microsoft.com/office/powerpoint/2010/main" val="305736076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908050"/>
            <a:ext cx="8489950" cy="576263"/>
          </a:xfrm>
        </p:spPr>
        <p:txBody>
          <a:bodyPr/>
          <a:lstStyle/>
          <a:p>
            <a:pPr>
              <a:defRPr/>
            </a:pPr>
            <a:r>
              <a:rPr lang="en-GB" dirty="0"/>
              <a:t>Methods</a:t>
            </a:r>
            <a:endParaRPr lang="en-US" dirty="0"/>
          </a:p>
        </p:txBody>
      </p:sp>
      <p:sp>
        <p:nvSpPr>
          <p:cNvPr id="4" name="Slide Number Placeholder 3"/>
          <p:cNvSpPr>
            <a:spLocks noGrp="1"/>
          </p:cNvSpPr>
          <p:nvPr>
            <p:ph type="sldNum" sz="quarter"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fld id="{5D4F9748-3D7C-4498-B766-1B6F569A1631}" type="slidenum">
              <a:rPr lang="en-US" altLang="en-US" smtClean="0"/>
              <a:pPr eaLnBrk="1" hangingPunct="1">
                <a:defRPr/>
              </a:pPr>
              <a:t>39</a:t>
            </a:fld>
            <a:endParaRPr lang="en-US" altLang="en-US"/>
          </a:p>
        </p:txBody>
      </p:sp>
      <mc:AlternateContent xmlns:mc="http://schemas.openxmlformats.org/markup-compatibility/2006" xmlns:a14="http://schemas.microsoft.com/office/drawing/2010/main">
        <mc:Choice Requires="a14">
          <p:sp>
            <p:nvSpPr>
              <p:cNvPr id="16388" name="TextBox 2"/>
              <p:cNvSpPr txBox="1">
                <a:spLocks noChangeArrowheads="1"/>
              </p:cNvSpPr>
              <p:nvPr/>
            </p:nvSpPr>
            <p:spPr bwMode="auto">
              <a:xfrm>
                <a:off x="330200" y="1556792"/>
                <a:ext cx="8345488" cy="4770537"/>
              </a:xfrm>
              <a:prstGeom prst="rect">
                <a:avLst/>
              </a:prstGeom>
              <a:noFill/>
              <a:ln>
                <a:noFill/>
              </a:ln>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a:spAutoFit/>
              </a:bodyPr>
              <a:lstStyle>
                <a:lvl1pPr marL="285750" indent="-285750">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102870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 typeface="Arial" panose="020B0604020202020204" pitchFamily="34" charset="0"/>
                  <a:buChar char="•"/>
                </a:pPr>
                <a:r>
                  <a:rPr lang="en-GB" altLang="en-US" sz="1600" dirty="0"/>
                  <a:t>Baseline model: </a:t>
                </a:r>
              </a:p>
              <a:p>
                <a:pPr marL="742950" lvl="1" indent="0" eaLnBrk="1" hangingPunct="1">
                  <a:spcBef>
                    <a:spcPct val="0"/>
                  </a:spcBef>
                  <a:buNone/>
                </a:pPr>
                <a14:m>
                  <m:oMathPara xmlns:m="http://schemas.openxmlformats.org/officeDocument/2006/math">
                    <m:oMathParaPr>
                      <m:jc m:val="centerGroup"/>
                    </m:oMathParaPr>
                    <m:oMath xmlns:m="http://schemas.openxmlformats.org/officeDocument/2006/math">
                      <m:sSub>
                        <m:sSubPr>
                          <m:ctrlPr>
                            <a:rPr lang="en-GB" altLang="en-US" sz="1600" i="1" dirty="0" smtClean="0">
                              <a:latin typeface="Cambria Math" panose="02040503050406030204" pitchFamily="18" charset="0"/>
                            </a:rPr>
                          </m:ctrlPr>
                        </m:sSubPr>
                        <m:e>
                          <m:r>
                            <a:rPr lang="en-GB" altLang="en-US" sz="1600" b="0" i="1" dirty="0" smtClean="0">
                              <a:latin typeface="Cambria Math" panose="02040503050406030204" pitchFamily="18" charset="0"/>
                            </a:rPr>
                            <m:t>𝑦</m:t>
                          </m:r>
                        </m:e>
                        <m:sub>
                          <m:r>
                            <a:rPr lang="en-GB" altLang="en-US" sz="1600" b="0" i="1" dirty="0" smtClean="0">
                              <a:latin typeface="Cambria Math" panose="02040503050406030204" pitchFamily="18" charset="0"/>
                            </a:rPr>
                            <m:t>𝑖𝑡</m:t>
                          </m:r>
                        </m:sub>
                      </m:sSub>
                      <m:r>
                        <a:rPr lang="en-GB" altLang="en-US" sz="1600" b="0" i="1" dirty="0" smtClean="0">
                          <a:latin typeface="Cambria Math" panose="02040503050406030204" pitchFamily="18" charset="0"/>
                        </a:rPr>
                        <m:t>= </m:t>
                      </m:r>
                      <m:sSub>
                        <m:sSubPr>
                          <m:ctrlPr>
                            <a:rPr lang="en-GB" altLang="en-US" sz="1600" b="0" i="1" dirty="0" smtClean="0">
                              <a:latin typeface="Cambria Math" panose="02040503050406030204" pitchFamily="18" charset="0"/>
                            </a:rPr>
                          </m:ctrlPr>
                        </m:sSubPr>
                        <m:e>
                          <m:r>
                            <a:rPr lang="en-GB" altLang="en-US" sz="1600" b="0" i="1" dirty="0" smtClean="0">
                              <a:latin typeface="Cambria Math" panose="02040503050406030204" pitchFamily="18" charset="0"/>
                              <a:ea typeface="Cambria Math" panose="02040503050406030204" pitchFamily="18" charset="0"/>
                            </a:rPr>
                            <m:t>𝛽</m:t>
                          </m:r>
                        </m:e>
                        <m:sub>
                          <m:r>
                            <a:rPr lang="en-GB" altLang="en-US" sz="1600" b="0" i="1" dirty="0" smtClean="0">
                              <a:latin typeface="Cambria Math" panose="02040503050406030204" pitchFamily="18" charset="0"/>
                            </a:rPr>
                            <m:t>0</m:t>
                          </m:r>
                        </m:sub>
                      </m:sSub>
                      <m:r>
                        <a:rPr lang="en-GB" altLang="en-US" sz="1600" b="0" i="1" dirty="0" smtClean="0">
                          <a:latin typeface="Cambria Math" panose="02040503050406030204" pitchFamily="18" charset="0"/>
                        </a:rPr>
                        <m:t>+</m:t>
                      </m:r>
                      <m:sSub>
                        <m:sSubPr>
                          <m:ctrlPr>
                            <a:rPr lang="en-GB" altLang="en-US" sz="1600" i="1" dirty="0">
                              <a:latin typeface="Cambria Math" panose="02040503050406030204" pitchFamily="18" charset="0"/>
                            </a:rPr>
                          </m:ctrlPr>
                        </m:sSubPr>
                        <m:e>
                          <m:r>
                            <a:rPr lang="en-GB" altLang="en-US" sz="1600" i="1" dirty="0" smtClean="0">
                              <a:latin typeface="Cambria Math" panose="02040503050406030204" pitchFamily="18" charset="0"/>
                              <a:ea typeface="Cambria Math" panose="02040503050406030204" pitchFamily="18" charset="0"/>
                            </a:rPr>
                            <m:t>𝛽</m:t>
                          </m:r>
                        </m:e>
                        <m:sub>
                          <m:r>
                            <a:rPr lang="en-GB" altLang="en-US" sz="1600" b="0" i="1" dirty="0" smtClean="0">
                              <a:latin typeface="Cambria Math" panose="02040503050406030204" pitchFamily="18" charset="0"/>
                              <a:ea typeface="Cambria Math" panose="02040503050406030204" pitchFamily="18" charset="0"/>
                            </a:rPr>
                            <m:t>1</m:t>
                          </m:r>
                        </m:sub>
                      </m:sSub>
                      <m:r>
                        <a:rPr lang="en-GB" altLang="en-US" sz="1600" i="1" dirty="0">
                          <a:latin typeface="Cambria Math" panose="02040503050406030204" pitchFamily="18" charset="0"/>
                          <a:ea typeface="Cambria Math" panose="02040503050406030204" pitchFamily="18" charset="0"/>
                        </a:rPr>
                        <m:t>∙</m:t>
                      </m:r>
                      <m:sSub>
                        <m:sSubPr>
                          <m:ctrlPr>
                            <a:rPr lang="en-GB" altLang="en-US" sz="1600" i="1" dirty="0" smtClean="0">
                              <a:latin typeface="Cambria Math" panose="02040503050406030204" pitchFamily="18" charset="0"/>
                              <a:ea typeface="Cambria Math" panose="02040503050406030204" pitchFamily="18" charset="0"/>
                            </a:rPr>
                          </m:ctrlPr>
                        </m:sSubPr>
                        <m:e>
                          <m:r>
                            <a:rPr lang="en-GB" altLang="en-US" sz="1600" i="1" dirty="0">
                              <a:latin typeface="Cambria Math" panose="02040503050406030204" pitchFamily="18" charset="0"/>
                              <a:ea typeface="Cambria Math" panose="02040503050406030204" pitchFamily="18" charset="0"/>
                            </a:rPr>
                            <m:t>𝐸𝑥𝑝</m:t>
                          </m:r>
                        </m:e>
                        <m:sub>
                          <m:r>
                            <a:rPr lang="en-GB" altLang="en-US" sz="1600" b="0" i="1" dirty="0" smtClean="0">
                              <a:latin typeface="Cambria Math" panose="02040503050406030204" pitchFamily="18" charset="0"/>
                              <a:ea typeface="Cambria Math" panose="02040503050406030204" pitchFamily="18" charset="0"/>
                            </a:rPr>
                            <m:t>𝑖𝑡</m:t>
                          </m:r>
                        </m:sub>
                      </m:sSub>
                      <m:r>
                        <a:rPr lang="en-GB" altLang="en-US" sz="1600" b="0" i="1" dirty="0" smtClean="0">
                          <a:latin typeface="Cambria Math" panose="02040503050406030204" pitchFamily="18" charset="0"/>
                        </a:rPr>
                        <m:t>+</m:t>
                      </m:r>
                      <m:sSub>
                        <m:sSubPr>
                          <m:ctrlPr>
                            <a:rPr lang="en-GB" altLang="en-US" sz="1600" b="0" i="1" dirty="0" smtClean="0">
                              <a:latin typeface="Cambria Math" panose="02040503050406030204" pitchFamily="18" charset="0"/>
                            </a:rPr>
                          </m:ctrlPr>
                        </m:sSubPr>
                        <m:e>
                          <m:r>
                            <a:rPr lang="en-GB" altLang="en-US" sz="1600" b="0" i="1" dirty="0" smtClean="0">
                              <a:latin typeface="Cambria Math" panose="02040503050406030204" pitchFamily="18" charset="0"/>
                              <a:ea typeface="Cambria Math" panose="02040503050406030204" pitchFamily="18" charset="0"/>
                            </a:rPr>
                            <m:t>𝛽</m:t>
                          </m:r>
                        </m:e>
                        <m:sub>
                          <m:r>
                            <a:rPr lang="en-GB" altLang="en-US" sz="1600" b="0" i="1" dirty="0" smtClean="0">
                              <a:latin typeface="Cambria Math" panose="02040503050406030204" pitchFamily="18" charset="0"/>
                            </a:rPr>
                            <m:t>𝐾</m:t>
                          </m:r>
                        </m:sub>
                      </m:sSub>
                      <m:sSub>
                        <m:sSubPr>
                          <m:ctrlPr>
                            <a:rPr lang="en-GB" altLang="en-US" sz="1600" b="0" i="1" dirty="0" smtClean="0">
                              <a:latin typeface="Cambria Math" panose="02040503050406030204" pitchFamily="18" charset="0"/>
                            </a:rPr>
                          </m:ctrlPr>
                        </m:sSubPr>
                        <m:e>
                          <m:r>
                            <a:rPr lang="en-GB" altLang="en-US" sz="1600" b="0" i="1" dirty="0" smtClean="0">
                              <a:latin typeface="Cambria Math" panose="02040503050406030204" pitchFamily="18" charset="0"/>
                              <a:ea typeface="Cambria Math" panose="02040503050406030204" pitchFamily="18" charset="0"/>
                            </a:rPr>
                            <m:t>∙</m:t>
                          </m:r>
                          <m:r>
                            <a:rPr lang="en-GB" altLang="en-US" sz="1600" b="0" i="1" dirty="0" smtClean="0">
                              <a:latin typeface="Cambria Math" panose="02040503050406030204" pitchFamily="18" charset="0"/>
                            </a:rPr>
                            <m:t>𝑋</m:t>
                          </m:r>
                        </m:e>
                        <m:sub>
                          <m:r>
                            <a:rPr lang="en-GB" altLang="en-US" sz="1600" b="0" i="1" dirty="0" smtClean="0">
                              <a:latin typeface="Cambria Math" panose="02040503050406030204" pitchFamily="18" charset="0"/>
                            </a:rPr>
                            <m:t>𝑖𝑡</m:t>
                          </m:r>
                        </m:sub>
                      </m:sSub>
                      <m:r>
                        <a:rPr lang="en-GB" altLang="en-US" sz="1600" b="0" i="1" dirty="0" smtClean="0">
                          <a:latin typeface="Cambria Math" panose="02040503050406030204" pitchFamily="18" charset="0"/>
                        </a:rPr>
                        <m:t>+ </m:t>
                      </m:r>
                      <m:sSub>
                        <m:sSubPr>
                          <m:ctrlPr>
                            <a:rPr lang="en-GB" altLang="en-US" sz="1600" b="0" i="1" dirty="0" smtClean="0">
                              <a:latin typeface="Cambria Math" panose="02040503050406030204" pitchFamily="18" charset="0"/>
                            </a:rPr>
                          </m:ctrlPr>
                        </m:sSubPr>
                        <m:e>
                          <m:r>
                            <a:rPr lang="en-GB" altLang="en-US" sz="1600" b="0" i="1" dirty="0" smtClean="0">
                              <a:latin typeface="Cambria Math" panose="02040503050406030204" pitchFamily="18" charset="0"/>
                            </a:rPr>
                            <m:t>𝐷</m:t>
                          </m:r>
                        </m:e>
                        <m:sub>
                          <m:r>
                            <a:rPr lang="en-GB" altLang="en-US" sz="1600" b="0" i="1" dirty="0" smtClean="0">
                              <a:latin typeface="Cambria Math" panose="02040503050406030204" pitchFamily="18" charset="0"/>
                            </a:rPr>
                            <m:t>𝑡</m:t>
                          </m:r>
                        </m:sub>
                      </m:sSub>
                      <m:r>
                        <a:rPr lang="en-GB" altLang="en-US" sz="1600" b="0" i="1" dirty="0" smtClean="0">
                          <a:latin typeface="Cambria Math" panose="02040503050406030204" pitchFamily="18" charset="0"/>
                        </a:rPr>
                        <m:t>+</m:t>
                      </m:r>
                      <m:sSub>
                        <m:sSubPr>
                          <m:ctrlPr>
                            <a:rPr lang="en-GB" altLang="en-US" sz="1600" b="0" i="1" dirty="0" smtClean="0">
                              <a:latin typeface="Cambria Math" panose="02040503050406030204" pitchFamily="18" charset="0"/>
                            </a:rPr>
                          </m:ctrlPr>
                        </m:sSubPr>
                        <m:e>
                          <m:r>
                            <a:rPr lang="en-GB" altLang="en-US" sz="1600" b="0" i="1" dirty="0" smtClean="0">
                              <a:latin typeface="Cambria Math" panose="02040503050406030204" pitchFamily="18" charset="0"/>
                            </a:rPr>
                            <m:t>𝑢</m:t>
                          </m:r>
                        </m:e>
                        <m:sub>
                          <m:r>
                            <a:rPr lang="en-GB" altLang="en-US" sz="1600" b="0" i="1" dirty="0" smtClean="0">
                              <a:latin typeface="Cambria Math" panose="02040503050406030204" pitchFamily="18" charset="0"/>
                            </a:rPr>
                            <m:t>𝑖</m:t>
                          </m:r>
                        </m:sub>
                      </m:sSub>
                      <m:r>
                        <a:rPr lang="en-GB" altLang="en-US" sz="1600" b="0" i="1" dirty="0" smtClean="0">
                          <a:latin typeface="Cambria Math" panose="02040503050406030204" pitchFamily="18" charset="0"/>
                        </a:rPr>
                        <m:t>+</m:t>
                      </m:r>
                      <m:sSub>
                        <m:sSubPr>
                          <m:ctrlPr>
                            <a:rPr lang="en-GB" altLang="en-US" sz="1600" b="0" i="1" dirty="0" smtClean="0">
                              <a:latin typeface="Cambria Math" panose="02040503050406030204" pitchFamily="18" charset="0"/>
                            </a:rPr>
                          </m:ctrlPr>
                        </m:sSubPr>
                        <m:e>
                          <m:r>
                            <a:rPr lang="en-GB" altLang="en-US" sz="1600" b="0" i="1" dirty="0" smtClean="0">
                              <a:latin typeface="Cambria Math" panose="02040503050406030204" pitchFamily="18" charset="0"/>
                              <a:ea typeface="Cambria Math" panose="02040503050406030204" pitchFamily="18" charset="0"/>
                            </a:rPr>
                            <m:t>𝜀</m:t>
                          </m:r>
                        </m:e>
                        <m:sub>
                          <m:r>
                            <a:rPr lang="en-GB" altLang="en-US" sz="1600" b="0" i="1" dirty="0" smtClean="0">
                              <a:latin typeface="Cambria Math" panose="02040503050406030204" pitchFamily="18" charset="0"/>
                            </a:rPr>
                            <m:t>𝑖𝑡</m:t>
                          </m:r>
                        </m:sub>
                      </m:sSub>
                    </m:oMath>
                  </m:oMathPara>
                </a14:m>
                <a:endParaRPr lang="en-GB" altLang="en-US" sz="1600" b="0" dirty="0"/>
              </a:p>
              <a:p>
                <a:pPr marL="0" indent="0" eaLnBrk="1" hangingPunct="1">
                  <a:spcBef>
                    <a:spcPct val="0"/>
                  </a:spcBef>
                  <a:buNone/>
                </a:pPr>
                <a:endParaRPr lang="en-GB" altLang="en-US" sz="1600" dirty="0"/>
              </a:p>
              <a:p>
                <a:pPr marL="0" indent="0" eaLnBrk="1" hangingPunct="1">
                  <a:spcBef>
                    <a:spcPct val="0"/>
                  </a:spcBef>
                  <a:buNone/>
                </a:pPr>
                <a:r>
                  <a:rPr lang="en-GB" altLang="en-US" sz="1600" dirty="0"/>
                  <a:t>     where:</a:t>
                </a:r>
              </a:p>
              <a:p>
                <a:pPr lvl="1" eaLnBrk="1" hangingPunct="1">
                  <a:spcBef>
                    <a:spcPct val="0"/>
                  </a:spcBef>
                  <a:buFont typeface="Arial" panose="020B0604020202020204" pitchFamily="34" charset="0"/>
                  <a:buChar char="•"/>
                </a:pPr>
                <a14:m>
                  <m:oMath xmlns:m="http://schemas.openxmlformats.org/officeDocument/2006/math">
                    <m:r>
                      <a:rPr lang="en-GB" altLang="en-US" sz="1600" b="0" i="1" smtClean="0">
                        <a:latin typeface="Cambria Math" panose="02040503050406030204" pitchFamily="18" charset="0"/>
                      </a:rPr>
                      <m:t>𝑖</m:t>
                    </m:r>
                  </m:oMath>
                </a14:m>
                <a:r>
                  <a:rPr lang="en-GB" altLang="en-US" sz="1600" i="1" dirty="0">
                    <a:latin typeface="Cambria Math" panose="02040503050406030204" pitchFamily="18" charset="0"/>
                  </a:rPr>
                  <a:t> </a:t>
                </a:r>
                <a:r>
                  <a:rPr lang="en-GB" altLang="en-US" sz="1600" dirty="0">
                    <a:latin typeface="+mn-lt"/>
                  </a:rPr>
                  <a:t>and </a:t>
                </a:r>
                <a14:m>
                  <m:oMath xmlns:m="http://schemas.openxmlformats.org/officeDocument/2006/math">
                    <m:r>
                      <a:rPr lang="en-GB" altLang="en-US" sz="1600" b="0" i="1" smtClean="0">
                        <a:latin typeface="Cambria Math" panose="02040503050406030204" pitchFamily="18" charset="0"/>
                      </a:rPr>
                      <m:t>𝑡</m:t>
                    </m:r>
                  </m:oMath>
                </a14:m>
                <a:r>
                  <a:rPr lang="en-GB" altLang="en-US" sz="1600" dirty="0">
                    <a:latin typeface="+mn-lt"/>
                  </a:rPr>
                  <a:t> index local authority and year, respectively. </a:t>
                </a:r>
                <a:endParaRPr lang="en-GB" altLang="en-US" sz="1600" i="1" dirty="0">
                  <a:latin typeface="Cambria Math" panose="02040503050406030204" pitchFamily="18" charset="0"/>
                </a:endParaRPr>
              </a:p>
              <a:p>
                <a:pPr lvl="1" eaLnBrk="1" hangingPunct="1">
                  <a:spcBef>
                    <a:spcPct val="0"/>
                  </a:spcBef>
                  <a:buFont typeface="Arial" panose="020B0604020202020204" pitchFamily="34" charset="0"/>
                  <a:buChar char="•"/>
                </a:pPr>
                <a14:m>
                  <m:oMath xmlns:m="http://schemas.openxmlformats.org/officeDocument/2006/math">
                    <m:sSub>
                      <m:sSubPr>
                        <m:ctrlPr>
                          <a:rPr lang="en-GB" altLang="en-US" sz="1600" i="1" dirty="0">
                            <a:latin typeface="Cambria Math" panose="02040503050406030204" pitchFamily="18" charset="0"/>
                          </a:rPr>
                        </m:ctrlPr>
                      </m:sSubPr>
                      <m:e>
                        <m:r>
                          <a:rPr lang="en-GB" altLang="en-US" sz="1600" i="1" dirty="0">
                            <a:latin typeface="Cambria Math" panose="02040503050406030204" pitchFamily="18" charset="0"/>
                          </a:rPr>
                          <m:t>𝑦</m:t>
                        </m:r>
                      </m:e>
                      <m:sub>
                        <m:r>
                          <a:rPr lang="en-GB" altLang="en-US" sz="1600" i="1" dirty="0">
                            <a:latin typeface="Cambria Math" panose="02040503050406030204" pitchFamily="18" charset="0"/>
                          </a:rPr>
                          <m:t>𝑖𝑡</m:t>
                        </m:r>
                      </m:sub>
                    </m:sSub>
                  </m:oMath>
                </a14:m>
                <a:r>
                  <a:rPr lang="en-GB" altLang="en-US" sz="1600" i="1" dirty="0">
                    <a:latin typeface="Cambria Math" panose="02040503050406030204" pitchFamily="18" charset="0"/>
                  </a:rPr>
                  <a:t> </a:t>
                </a:r>
                <a:r>
                  <a:rPr lang="en-GB" altLang="en-US" sz="1600" dirty="0"/>
                  <a:t>is the under-18 conception rate in LA </a:t>
                </a:r>
                <a14:m>
                  <m:oMath xmlns:m="http://schemas.openxmlformats.org/officeDocument/2006/math">
                    <m:r>
                      <a:rPr lang="en-GB" altLang="en-US" sz="1600" i="1">
                        <a:latin typeface="Cambria Math" panose="02040503050406030204" pitchFamily="18" charset="0"/>
                      </a:rPr>
                      <m:t>𝑖</m:t>
                    </m:r>
                  </m:oMath>
                </a14:m>
                <a:r>
                  <a:rPr lang="en-GB" altLang="en-US" sz="1600" i="1" dirty="0">
                    <a:latin typeface="Cambria Math" panose="02040503050406030204" pitchFamily="18" charset="0"/>
                  </a:rPr>
                  <a:t> </a:t>
                </a:r>
                <a:r>
                  <a:rPr lang="en-GB" altLang="en-US" sz="1600" dirty="0"/>
                  <a:t>in year </a:t>
                </a:r>
                <a14:m>
                  <m:oMath xmlns:m="http://schemas.openxmlformats.org/officeDocument/2006/math">
                    <m:r>
                      <a:rPr lang="en-GB" altLang="en-US" sz="1600" i="1">
                        <a:latin typeface="Cambria Math" panose="02040503050406030204" pitchFamily="18" charset="0"/>
                      </a:rPr>
                      <m:t>𝑡</m:t>
                    </m:r>
                  </m:oMath>
                </a14:m>
                <a:r>
                  <a:rPr lang="en-GB" altLang="en-US" sz="1600" dirty="0"/>
                  <a:t>.</a:t>
                </a:r>
              </a:p>
              <a:p>
                <a:pPr lvl="1" eaLnBrk="1" hangingPunct="1">
                  <a:spcBef>
                    <a:spcPct val="0"/>
                  </a:spcBef>
                  <a:buFont typeface="Arial" panose="020B0604020202020204" pitchFamily="34" charset="0"/>
                  <a:buChar char="•"/>
                </a:pPr>
                <a14:m>
                  <m:oMath xmlns:m="http://schemas.openxmlformats.org/officeDocument/2006/math">
                    <m:sSub>
                      <m:sSubPr>
                        <m:ctrlPr>
                          <a:rPr lang="en-GB" altLang="en-US" sz="1600" i="1" dirty="0">
                            <a:latin typeface="Cambria Math" panose="02040503050406030204" pitchFamily="18" charset="0"/>
                            <a:ea typeface="Cambria Math" panose="02040503050406030204" pitchFamily="18" charset="0"/>
                          </a:rPr>
                        </m:ctrlPr>
                      </m:sSubPr>
                      <m:e>
                        <m:r>
                          <a:rPr lang="en-GB" altLang="en-US" sz="1600" i="1" dirty="0">
                            <a:latin typeface="Cambria Math" panose="02040503050406030204" pitchFamily="18" charset="0"/>
                            <a:ea typeface="Cambria Math" panose="02040503050406030204" pitchFamily="18" charset="0"/>
                          </a:rPr>
                          <m:t>𝐸𝑥𝑝</m:t>
                        </m:r>
                      </m:e>
                      <m:sub>
                        <m:r>
                          <a:rPr lang="en-GB" altLang="en-US" sz="1600" i="1" dirty="0">
                            <a:latin typeface="Cambria Math" panose="02040503050406030204" pitchFamily="18" charset="0"/>
                            <a:ea typeface="Cambria Math" panose="02040503050406030204" pitchFamily="18" charset="0"/>
                          </a:rPr>
                          <m:t>𝑖𝑡</m:t>
                        </m:r>
                      </m:sub>
                    </m:sSub>
                  </m:oMath>
                </a14:m>
                <a:r>
                  <a:rPr lang="en-GB" altLang="en-US" sz="1600" i="1" dirty="0">
                    <a:latin typeface="Cambria Math" panose="02040503050406030204" pitchFamily="18" charset="0"/>
                  </a:rPr>
                  <a:t> </a:t>
                </a:r>
                <a:r>
                  <a:rPr lang="en-GB" altLang="en-US" sz="1600" dirty="0">
                    <a:latin typeface="+mn-lt"/>
                  </a:rPr>
                  <a:t>is the annual expenditure per 13-17 year old female resident.</a:t>
                </a:r>
                <a:endParaRPr lang="en-GB" altLang="en-US" sz="1600" i="1" dirty="0">
                  <a:latin typeface="Cambria Math" panose="02040503050406030204" pitchFamily="18" charset="0"/>
                </a:endParaRPr>
              </a:p>
              <a:p>
                <a:pPr lvl="1" eaLnBrk="1" hangingPunct="1">
                  <a:spcBef>
                    <a:spcPct val="0"/>
                  </a:spcBef>
                  <a:buFont typeface="Arial" panose="020B0604020202020204" pitchFamily="34" charset="0"/>
                  <a:buChar char="•"/>
                </a:pPr>
                <a14:m>
                  <m:oMath xmlns:m="http://schemas.openxmlformats.org/officeDocument/2006/math">
                    <m:sSub>
                      <m:sSubPr>
                        <m:ctrlPr>
                          <a:rPr lang="en-GB" altLang="en-US" sz="1600" i="1" dirty="0">
                            <a:latin typeface="Cambria Math" panose="02040503050406030204" pitchFamily="18" charset="0"/>
                          </a:rPr>
                        </m:ctrlPr>
                      </m:sSubPr>
                      <m:e>
                        <m:r>
                          <a:rPr lang="en-GB" altLang="en-US" sz="1600" i="1" dirty="0">
                            <a:latin typeface="Cambria Math" panose="02040503050406030204" pitchFamily="18" charset="0"/>
                          </a:rPr>
                          <m:t>𝑋</m:t>
                        </m:r>
                      </m:e>
                      <m:sub>
                        <m:r>
                          <a:rPr lang="en-GB" altLang="en-US" sz="1600" i="1" dirty="0">
                            <a:latin typeface="Cambria Math" panose="02040503050406030204" pitchFamily="18" charset="0"/>
                          </a:rPr>
                          <m:t>𝑖𝑡</m:t>
                        </m:r>
                      </m:sub>
                    </m:sSub>
                  </m:oMath>
                </a14:m>
                <a:r>
                  <a:rPr lang="en-GB" altLang="en-US" sz="1600" dirty="0"/>
                  <a:t> is vector of control variables described before.</a:t>
                </a:r>
              </a:p>
              <a:p>
                <a:pPr lvl="1" eaLnBrk="1" hangingPunct="1">
                  <a:spcBef>
                    <a:spcPct val="0"/>
                  </a:spcBef>
                  <a:buFont typeface="Arial" panose="020B0604020202020204" pitchFamily="34" charset="0"/>
                  <a:buChar char="•"/>
                </a:pPr>
                <a14:m>
                  <m:oMath xmlns:m="http://schemas.openxmlformats.org/officeDocument/2006/math">
                    <m:sSub>
                      <m:sSubPr>
                        <m:ctrlPr>
                          <a:rPr lang="en-GB" altLang="en-US" sz="1600" i="1" dirty="0">
                            <a:latin typeface="Cambria Math" panose="02040503050406030204" pitchFamily="18" charset="0"/>
                          </a:rPr>
                        </m:ctrlPr>
                      </m:sSubPr>
                      <m:e>
                        <m:r>
                          <a:rPr lang="en-GB" altLang="en-US" sz="1600" i="1" dirty="0">
                            <a:latin typeface="Cambria Math" panose="02040503050406030204" pitchFamily="18" charset="0"/>
                          </a:rPr>
                          <m:t>𝐷</m:t>
                        </m:r>
                      </m:e>
                      <m:sub>
                        <m:r>
                          <a:rPr lang="en-GB" altLang="en-US" sz="1600" i="1" dirty="0">
                            <a:latin typeface="Cambria Math" panose="02040503050406030204" pitchFamily="18" charset="0"/>
                          </a:rPr>
                          <m:t>𝑡</m:t>
                        </m:r>
                      </m:sub>
                    </m:sSub>
                  </m:oMath>
                </a14:m>
                <a:r>
                  <a:rPr lang="en-GB" altLang="en-US" sz="1600" dirty="0"/>
                  <a:t> is a vector of year dummies</a:t>
                </a:r>
              </a:p>
              <a:p>
                <a:pPr lvl="1" eaLnBrk="1" hangingPunct="1">
                  <a:spcBef>
                    <a:spcPct val="0"/>
                  </a:spcBef>
                  <a:buFont typeface="Arial" panose="020B0604020202020204" pitchFamily="34" charset="0"/>
                  <a:buChar char="•"/>
                </a:pPr>
                <a:endParaRPr lang="en-GB" altLang="en-US" sz="1600" dirty="0"/>
              </a:p>
              <a:p>
                <a:pPr eaLnBrk="1" hangingPunct="1">
                  <a:spcBef>
                    <a:spcPct val="0"/>
                  </a:spcBef>
                  <a:buFont typeface="Arial" panose="020B0604020202020204" pitchFamily="34" charset="0"/>
                  <a:buChar char="•"/>
                </a:pPr>
                <a:r>
                  <a:rPr lang="en-GB" altLang="en-US" sz="1600" dirty="0"/>
                  <a:t>Estimates using fixed effects estimator, where individual local authority specific averages are subtracted from observed values to remove fixed unobserved heterogeneity term, </a:t>
                </a:r>
                <a14:m>
                  <m:oMath xmlns:m="http://schemas.openxmlformats.org/officeDocument/2006/math">
                    <m:sSub>
                      <m:sSubPr>
                        <m:ctrlPr>
                          <a:rPr lang="en-GB" altLang="en-US" sz="1600" i="1" dirty="0">
                            <a:latin typeface="Cambria Math" panose="02040503050406030204" pitchFamily="18" charset="0"/>
                          </a:rPr>
                        </m:ctrlPr>
                      </m:sSubPr>
                      <m:e>
                        <m:r>
                          <a:rPr lang="en-GB" altLang="en-US" sz="1600" i="1" dirty="0">
                            <a:latin typeface="Cambria Math" panose="02040503050406030204" pitchFamily="18" charset="0"/>
                          </a:rPr>
                          <m:t>𝑢</m:t>
                        </m:r>
                      </m:e>
                      <m:sub>
                        <m:r>
                          <a:rPr lang="en-GB" altLang="en-US" sz="1600" i="1" dirty="0">
                            <a:latin typeface="Cambria Math" panose="02040503050406030204" pitchFamily="18" charset="0"/>
                          </a:rPr>
                          <m:t>𝑖</m:t>
                        </m:r>
                      </m:sub>
                    </m:sSub>
                  </m:oMath>
                </a14:m>
                <a:r>
                  <a:rPr lang="en-GB" altLang="en-US" sz="1600" dirty="0"/>
                  <a:t>.</a:t>
                </a:r>
              </a:p>
              <a:p>
                <a:pPr eaLnBrk="1" hangingPunct="1">
                  <a:spcBef>
                    <a:spcPct val="0"/>
                  </a:spcBef>
                  <a:buFont typeface="Arial" panose="020B0604020202020204" pitchFamily="34" charset="0"/>
                  <a:buChar char="•"/>
                </a:pPr>
                <a:endParaRPr lang="en-GB" altLang="en-US" sz="1600" dirty="0"/>
              </a:p>
              <a:p>
                <a:pPr eaLnBrk="1" hangingPunct="1">
                  <a:spcBef>
                    <a:spcPct val="0"/>
                  </a:spcBef>
                  <a:buFont typeface="Arial" panose="020B0604020202020204" pitchFamily="34" charset="0"/>
                  <a:buChar char="•"/>
                </a:pPr>
                <a:r>
                  <a:rPr lang="en-GB" altLang="en-US" sz="1600" dirty="0"/>
                  <a:t>Use robust standard errors.</a:t>
                </a:r>
              </a:p>
              <a:p>
                <a:pPr eaLnBrk="1" hangingPunct="1">
                  <a:spcBef>
                    <a:spcPct val="0"/>
                  </a:spcBef>
                  <a:buFont typeface="Arial" panose="020B0604020202020204" pitchFamily="34" charset="0"/>
                  <a:buChar char="•"/>
                </a:pPr>
                <a:endParaRPr lang="en-GB" altLang="en-US" sz="1600" dirty="0"/>
              </a:p>
              <a:p>
                <a:pPr eaLnBrk="1" hangingPunct="1">
                  <a:spcBef>
                    <a:spcPct val="0"/>
                  </a:spcBef>
                  <a:buFont typeface="Arial" panose="020B0604020202020204" pitchFamily="34" charset="0"/>
                  <a:buChar char="•"/>
                </a:pPr>
                <a:r>
                  <a:rPr lang="en-GB" altLang="en-US" sz="1600" dirty="0"/>
                  <a:t>Positive value for </a:t>
                </a:r>
                <a14:m>
                  <m:oMath xmlns:m="http://schemas.openxmlformats.org/officeDocument/2006/math">
                    <m:sSub>
                      <m:sSubPr>
                        <m:ctrlPr>
                          <a:rPr lang="en-GB" altLang="en-US" sz="1600" i="1" dirty="0">
                            <a:latin typeface="Cambria Math" panose="02040503050406030204" pitchFamily="18" charset="0"/>
                          </a:rPr>
                        </m:ctrlPr>
                      </m:sSubPr>
                      <m:e>
                        <m:r>
                          <a:rPr lang="en-GB" altLang="en-US" sz="1600" i="1" dirty="0">
                            <a:latin typeface="Cambria Math" panose="02040503050406030204" pitchFamily="18" charset="0"/>
                            <a:ea typeface="Cambria Math" panose="02040503050406030204" pitchFamily="18" charset="0"/>
                          </a:rPr>
                          <m:t>𝛽</m:t>
                        </m:r>
                      </m:e>
                      <m:sub>
                        <m:r>
                          <a:rPr lang="en-GB" altLang="en-US" sz="1600" i="1" dirty="0">
                            <a:latin typeface="Cambria Math" panose="02040503050406030204" pitchFamily="18" charset="0"/>
                            <a:ea typeface="Cambria Math" panose="02040503050406030204" pitchFamily="18" charset="0"/>
                          </a:rPr>
                          <m:t>1</m:t>
                        </m:r>
                      </m:sub>
                    </m:sSub>
                    <m:r>
                      <a:rPr lang="en-GB" altLang="en-US" sz="1600" b="0" i="1" dirty="0" smtClean="0">
                        <a:latin typeface="Cambria Math" panose="02040503050406030204" pitchFamily="18" charset="0"/>
                        <a:ea typeface="Cambria Math" panose="02040503050406030204" pitchFamily="18" charset="0"/>
                      </a:rPr>
                      <m:t> </m:t>
                    </m:r>
                  </m:oMath>
                </a14:m>
                <a:r>
                  <a:rPr lang="en-GB" altLang="en-US" sz="1600" dirty="0"/>
                  <a:t>implies that larger cuts are associated with faster declines in under-18 conception rates.</a:t>
                </a:r>
              </a:p>
              <a:p>
                <a:pPr marL="742950" lvl="1" indent="0" eaLnBrk="1" hangingPunct="1">
                  <a:spcBef>
                    <a:spcPct val="0"/>
                  </a:spcBef>
                  <a:buNone/>
                </a:pPr>
                <a:endParaRPr lang="en-GB" altLang="en-US" sz="1600" b="0" dirty="0"/>
              </a:p>
            </p:txBody>
          </p:sp>
        </mc:Choice>
        <mc:Fallback xmlns="">
          <p:sp>
            <p:nvSpPr>
              <p:cNvPr id="16388" name="TextBox 2"/>
              <p:cNvSpPr txBox="1">
                <a:spLocks noRot="1" noChangeAspect="1" noMove="1" noResize="1" noEditPoints="1" noAdjustHandles="1" noChangeArrowheads="1" noChangeShapeType="1" noTextEdit="1"/>
              </p:cNvSpPr>
              <p:nvPr/>
            </p:nvSpPr>
            <p:spPr bwMode="auto">
              <a:xfrm>
                <a:off x="330200" y="1556792"/>
                <a:ext cx="8345488" cy="4770537"/>
              </a:xfrm>
              <a:prstGeom prst="rect">
                <a:avLst/>
              </a:prstGeom>
              <a:blipFill>
                <a:blip r:embed="rId3"/>
                <a:stretch>
                  <a:fillRect l="-292" t="-383"/>
                </a:stretch>
              </a:blip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GB">
                    <a:noFill/>
                  </a:rPr>
                  <a:t> </a:t>
                </a:r>
              </a:p>
            </p:txBody>
          </p:sp>
        </mc:Fallback>
      </mc:AlternateContent>
    </p:spTree>
    <p:extLst>
      <p:ext uri="{BB962C8B-B14F-4D97-AF65-F5344CB8AC3E}">
        <p14:creationId xmlns:p14="http://schemas.microsoft.com/office/powerpoint/2010/main" val="4178122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908050"/>
            <a:ext cx="8489950" cy="576263"/>
          </a:xfrm>
        </p:spPr>
        <p:txBody>
          <a:bodyPr/>
          <a:lstStyle/>
          <a:p>
            <a:pPr>
              <a:defRPr/>
            </a:pPr>
            <a:r>
              <a:rPr lang="en-GB" dirty="0"/>
              <a:t>Issues (I)</a:t>
            </a:r>
            <a:endParaRPr lang="en-US" dirty="0"/>
          </a:p>
        </p:txBody>
      </p:sp>
      <p:sp>
        <p:nvSpPr>
          <p:cNvPr id="4" name="Slide Number Placeholder 3"/>
          <p:cNvSpPr>
            <a:spLocks noGrp="1"/>
          </p:cNvSpPr>
          <p:nvPr>
            <p:ph type="sldNum" sz="quarter"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fld id="{8485497F-CEFF-4755-8655-38A72BAF3279}" type="slidenum">
              <a:rPr lang="en-US" altLang="en-US" smtClean="0"/>
              <a:pPr eaLnBrk="1" hangingPunct="1">
                <a:defRPr/>
              </a:pPr>
              <a:t>40</a:t>
            </a:fld>
            <a:endParaRPr lang="en-US" altLang="en-US"/>
          </a:p>
        </p:txBody>
      </p:sp>
      <p:sp>
        <p:nvSpPr>
          <p:cNvPr id="27652" name="TextBox 2"/>
          <p:cNvSpPr txBox="1">
            <a:spLocks noChangeArrowheads="1"/>
          </p:cNvSpPr>
          <p:nvPr/>
        </p:nvSpPr>
        <p:spPr bwMode="auto">
          <a:xfrm>
            <a:off x="330200" y="1557338"/>
            <a:ext cx="8345488"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 typeface="+mj-lt"/>
              <a:buAutoNum type="arabicPeriod"/>
            </a:pPr>
            <a:r>
              <a:rPr lang="en-US" sz="1600" dirty="0"/>
              <a:t>Policy </a:t>
            </a:r>
            <a:r>
              <a:rPr lang="en-US" sz="1600" dirty="0" err="1"/>
              <a:t>Endogeneity</a:t>
            </a:r>
            <a:r>
              <a:rPr lang="en-US" sz="1600" dirty="0"/>
              <a:t>:</a:t>
            </a:r>
          </a:p>
          <a:p>
            <a:pPr lvl="1" eaLnBrk="1" hangingPunct="1">
              <a:spcBef>
                <a:spcPct val="0"/>
              </a:spcBef>
              <a:buFont typeface="+mj-lt"/>
              <a:buAutoNum type="romanLcPeriod"/>
            </a:pPr>
            <a:r>
              <a:rPr lang="en-US" sz="1600" dirty="0"/>
              <a:t>Fixed effects does not solve time-varying confounding issues. Association between expenditure and conception rates may be driven by other, unobserved factors.</a:t>
            </a:r>
          </a:p>
          <a:p>
            <a:pPr lvl="1" eaLnBrk="1" hangingPunct="1">
              <a:spcBef>
                <a:spcPct val="0"/>
              </a:spcBef>
              <a:buFont typeface="+mj-lt"/>
              <a:buAutoNum type="romanLcPeriod"/>
            </a:pPr>
            <a:r>
              <a:rPr lang="en-US" sz="1600" dirty="0"/>
              <a:t>These factors may include: previous changes/trends in conception rates; external pressures on council budgets; political party in control.</a:t>
            </a:r>
          </a:p>
          <a:p>
            <a:pPr lvl="1" eaLnBrk="1" hangingPunct="1">
              <a:spcBef>
                <a:spcPct val="0"/>
              </a:spcBef>
              <a:buFont typeface="+mj-lt"/>
              <a:buAutoNum type="romanLcPeriod"/>
            </a:pPr>
            <a:endParaRPr lang="en-US" sz="1600" dirty="0"/>
          </a:p>
          <a:p>
            <a:pPr eaLnBrk="1" hangingPunct="1">
              <a:spcBef>
                <a:spcPct val="0"/>
              </a:spcBef>
              <a:buFont typeface="+mj-lt"/>
              <a:buAutoNum type="arabicPeriod"/>
            </a:pPr>
            <a:r>
              <a:rPr lang="en-US" sz="1600" dirty="0"/>
              <a:t>Cross-Border Movements</a:t>
            </a:r>
          </a:p>
          <a:p>
            <a:pPr lvl="1" eaLnBrk="1" hangingPunct="1">
              <a:spcBef>
                <a:spcPct val="0"/>
              </a:spcBef>
              <a:buFont typeface="+mj-lt"/>
              <a:buAutoNum type="romanLcPeriod"/>
            </a:pPr>
            <a:r>
              <a:rPr lang="en-US" sz="1600" dirty="0"/>
              <a:t>Services may be consumed by young people from neighboring authorities. Incentive to cut services where high quality services exist nearby.</a:t>
            </a:r>
          </a:p>
          <a:p>
            <a:pPr lvl="1" eaLnBrk="1" hangingPunct="1">
              <a:spcBef>
                <a:spcPct val="0"/>
              </a:spcBef>
              <a:buFont typeface="+mj-lt"/>
              <a:buAutoNum type="romanLcPeriod"/>
            </a:pPr>
            <a:r>
              <a:rPr lang="en-US" sz="1600" dirty="0"/>
              <a:t>True expenditure on residents may be biased and related to teenage pregnancy rates.</a:t>
            </a:r>
            <a:endParaRPr lang="en-GB" altLang="en-US" sz="1600" dirty="0"/>
          </a:p>
        </p:txBody>
      </p:sp>
    </p:spTree>
    <p:extLst>
      <p:ext uri="{BB962C8B-B14F-4D97-AF65-F5344CB8AC3E}">
        <p14:creationId xmlns:p14="http://schemas.microsoft.com/office/powerpoint/2010/main" val="4098513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908050"/>
            <a:ext cx="8489950" cy="576263"/>
          </a:xfrm>
        </p:spPr>
        <p:txBody>
          <a:bodyPr/>
          <a:lstStyle/>
          <a:p>
            <a:pPr>
              <a:defRPr/>
            </a:pPr>
            <a:r>
              <a:rPr lang="en-GB" dirty="0"/>
              <a:t>Issues (II)</a:t>
            </a:r>
            <a:endParaRPr lang="en-US" dirty="0"/>
          </a:p>
        </p:txBody>
      </p:sp>
      <p:sp>
        <p:nvSpPr>
          <p:cNvPr id="4" name="Slide Number Placeholder 3"/>
          <p:cNvSpPr>
            <a:spLocks noGrp="1"/>
          </p:cNvSpPr>
          <p:nvPr>
            <p:ph type="sldNum" sz="quarter"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fld id="{8485497F-CEFF-4755-8655-38A72BAF3279}" type="slidenum">
              <a:rPr lang="en-US" altLang="en-US" smtClean="0"/>
              <a:pPr eaLnBrk="1" hangingPunct="1">
                <a:defRPr/>
              </a:pPr>
              <a:t>41</a:t>
            </a:fld>
            <a:endParaRPr lang="en-US" altLang="en-US"/>
          </a:p>
        </p:txBody>
      </p:sp>
      <p:sp>
        <p:nvSpPr>
          <p:cNvPr id="27652" name="TextBox 2"/>
          <p:cNvSpPr txBox="1">
            <a:spLocks noChangeArrowheads="1"/>
          </p:cNvSpPr>
          <p:nvPr/>
        </p:nvSpPr>
        <p:spPr bwMode="auto">
          <a:xfrm>
            <a:off x="330200" y="1557338"/>
            <a:ext cx="8345488"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 typeface="+mj-lt"/>
              <a:buAutoNum type="arabicPeriod" startAt="3"/>
            </a:pPr>
            <a:r>
              <a:rPr lang="en-US" sz="1600" dirty="0"/>
              <a:t>(Potential) Measurement Error in Expenditure Data</a:t>
            </a:r>
          </a:p>
          <a:p>
            <a:pPr lvl="1" eaLnBrk="1" hangingPunct="1">
              <a:spcBef>
                <a:spcPct val="0"/>
              </a:spcBef>
              <a:buFont typeface="+mj-lt"/>
              <a:buAutoNum type="romanLcPeriod"/>
            </a:pPr>
            <a:r>
              <a:rPr lang="en-US" sz="1600" dirty="0"/>
              <a:t>£0 figures may be incorrect and related to existing conception rates lead to spurious association.</a:t>
            </a:r>
          </a:p>
          <a:p>
            <a:pPr lvl="1" eaLnBrk="1" hangingPunct="1">
              <a:spcBef>
                <a:spcPct val="0"/>
              </a:spcBef>
              <a:buFont typeface="+mj-lt"/>
              <a:buAutoNum type="romanLcPeriod"/>
            </a:pPr>
            <a:endParaRPr lang="en-US" sz="1600" dirty="0"/>
          </a:p>
          <a:p>
            <a:pPr eaLnBrk="1" hangingPunct="1">
              <a:spcBef>
                <a:spcPct val="0"/>
              </a:spcBef>
              <a:buFont typeface="+mj-lt"/>
              <a:buAutoNum type="arabicPeriod" startAt="3"/>
            </a:pPr>
            <a:r>
              <a:rPr lang="en-US" sz="1600" dirty="0"/>
              <a:t>Other funding sources in local authority may expand as cuts are made elsewhere.</a:t>
            </a:r>
          </a:p>
          <a:p>
            <a:pPr lvl="1" eaLnBrk="1" hangingPunct="1">
              <a:spcBef>
                <a:spcPct val="0"/>
              </a:spcBef>
              <a:buFont typeface="+mj-lt"/>
              <a:buAutoNum type="romanLcPeriod"/>
            </a:pPr>
            <a:r>
              <a:rPr lang="en-US" sz="1600" dirty="0"/>
              <a:t>Young people may substitute from one service to another (supported by evidence in French et al., 2007), other services may open or taken over by other funding sources.</a:t>
            </a:r>
          </a:p>
          <a:p>
            <a:pPr lvl="1" eaLnBrk="1" hangingPunct="1">
              <a:spcBef>
                <a:spcPct val="0"/>
              </a:spcBef>
              <a:buFont typeface="+mj-lt"/>
              <a:buAutoNum type="romanLcPeriod"/>
            </a:pPr>
            <a:r>
              <a:rPr lang="en-US" sz="1600" dirty="0"/>
              <a:t>Note, this problem can’t be solved with our available data.</a:t>
            </a:r>
            <a:endParaRPr lang="en-GB" altLang="en-US" sz="1600" dirty="0"/>
          </a:p>
        </p:txBody>
      </p:sp>
    </p:spTree>
    <p:extLst>
      <p:ext uri="{BB962C8B-B14F-4D97-AF65-F5344CB8AC3E}">
        <p14:creationId xmlns:p14="http://schemas.microsoft.com/office/powerpoint/2010/main" val="23202737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908050"/>
            <a:ext cx="8489950" cy="576263"/>
          </a:xfrm>
        </p:spPr>
        <p:txBody>
          <a:bodyPr/>
          <a:lstStyle/>
          <a:p>
            <a:pPr>
              <a:defRPr/>
            </a:pPr>
            <a:r>
              <a:rPr lang="en-GB" dirty="0"/>
              <a:t>Robustness Checks (I)</a:t>
            </a:r>
            <a:endParaRPr lang="en-US" dirty="0"/>
          </a:p>
        </p:txBody>
      </p:sp>
      <p:sp>
        <p:nvSpPr>
          <p:cNvPr id="4" name="Slide Number Placeholder 3"/>
          <p:cNvSpPr>
            <a:spLocks noGrp="1"/>
          </p:cNvSpPr>
          <p:nvPr>
            <p:ph type="sldNum" sz="quarter"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fld id="{8485497F-CEFF-4755-8655-38A72BAF3279}" type="slidenum">
              <a:rPr lang="en-US" altLang="en-US" smtClean="0"/>
              <a:pPr eaLnBrk="1" hangingPunct="1">
                <a:defRPr/>
              </a:pPr>
              <a:t>42</a:t>
            </a:fld>
            <a:endParaRPr lang="en-US" altLang="en-US"/>
          </a:p>
        </p:txBody>
      </p:sp>
      <p:sp>
        <p:nvSpPr>
          <p:cNvPr id="27652" name="TextBox 2"/>
          <p:cNvSpPr txBox="1">
            <a:spLocks noChangeArrowheads="1"/>
          </p:cNvSpPr>
          <p:nvPr/>
        </p:nvSpPr>
        <p:spPr bwMode="auto">
          <a:xfrm>
            <a:off x="330200" y="1557338"/>
            <a:ext cx="8345488"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 typeface="+mj-lt"/>
              <a:buAutoNum type="arabicPeriod"/>
            </a:pPr>
            <a:r>
              <a:rPr lang="en-US" sz="1600" dirty="0"/>
              <a:t>Comparison rates for over-24s: assumption that confounding should effect both groups.</a:t>
            </a:r>
          </a:p>
          <a:p>
            <a:pPr eaLnBrk="1" hangingPunct="1">
              <a:spcBef>
                <a:spcPct val="0"/>
              </a:spcBef>
              <a:buFont typeface="+mj-lt"/>
              <a:buAutoNum type="arabicPeriod"/>
            </a:pPr>
            <a:endParaRPr lang="en-US" sz="1600" dirty="0"/>
          </a:p>
          <a:p>
            <a:pPr eaLnBrk="1" hangingPunct="1">
              <a:spcBef>
                <a:spcPct val="0"/>
              </a:spcBef>
              <a:buFont typeface="+mj-lt"/>
              <a:buAutoNum type="arabicPeriod"/>
            </a:pPr>
            <a:r>
              <a:rPr lang="en-US" sz="1600" dirty="0"/>
              <a:t>Interaction </a:t>
            </a:r>
            <a:r>
              <a:rPr lang="en-US" sz="1600" dirty="0" smtClean="0"/>
              <a:t>between expenditure and top 50% decrease from 1999-2008: </a:t>
            </a:r>
            <a:r>
              <a:rPr lang="en-US" sz="1600" dirty="0"/>
              <a:t>assumption that </a:t>
            </a:r>
            <a:r>
              <a:rPr lang="en-US" sz="1600" dirty="0" smtClean="0"/>
              <a:t>best performing LAs may cut fastest which could bias results.</a:t>
            </a:r>
            <a:endParaRPr lang="en-US" sz="1600" dirty="0"/>
          </a:p>
          <a:p>
            <a:pPr eaLnBrk="1" hangingPunct="1">
              <a:spcBef>
                <a:spcPct val="0"/>
              </a:spcBef>
              <a:buFont typeface="+mj-lt"/>
              <a:buAutoNum type="arabicPeriod"/>
            </a:pPr>
            <a:endParaRPr lang="en-US" sz="1600" dirty="0"/>
          </a:p>
          <a:p>
            <a:pPr eaLnBrk="1" hangingPunct="1">
              <a:spcBef>
                <a:spcPct val="0"/>
              </a:spcBef>
              <a:buFont typeface="+mj-lt"/>
              <a:buAutoNum type="arabicPeriod"/>
            </a:pPr>
            <a:r>
              <a:rPr lang="en-US" sz="1600" dirty="0"/>
              <a:t>Instrumental Variables with total expenditure, previous changes in conception rates and over-65 population as instruments: assumption these are exogenous pressures on cutting Teenage Pregnancy Services.</a:t>
            </a:r>
          </a:p>
          <a:p>
            <a:pPr eaLnBrk="1" hangingPunct="1">
              <a:spcBef>
                <a:spcPct val="0"/>
              </a:spcBef>
              <a:buFont typeface="+mj-lt"/>
              <a:buAutoNum type="arabicPeriod"/>
            </a:pPr>
            <a:endParaRPr lang="en-US" sz="1600" dirty="0"/>
          </a:p>
          <a:p>
            <a:pPr eaLnBrk="1" hangingPunct="1">
              <a:spcBef>
                <a:spcPct val="0"/>
              </a:spcBef>
              <a:buFont typeface="+mj-lt"/>
              <a:buAutoNum type="arabicPeriod"/>
            </a:pPr>
            <a:r>
              <a:rPr lang="en-US" sz="1600" dirty="0"/>
              <a:t>Inclusion of lagged conception rates: assumption that already achieved drops in conception rates will increase likelihood of cuts.</a:t>
            </a:r>
            <a:endParaRPr lang="en-GB" altLang="en-US" sz="1600" dirty="0"/>
          </a:p>
        </p:txBody>
      </p:sp>
    </p:spTree>
    <p:extLst>
      <p:ext uri="{BB962C8B-B14F-4D97-AF65-F5344CB8AC3E}">
        <p14:creationId xmlns:p14="http://schemas.microsoft.com/office/powerpoint/2010/main" val="32020163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908050"/>
            <a:ext cx="8489950" cy="576263"/>
          </a:xfrm>
        </p:spPr>
        <p:txBody>
          <a:bodyPr/>
          <a:lstStyle/>
          <a:p>
            <a:pPr>
              <a:defRPr/>
            </a:pPr>
            <a:r>
              <a:rPr lang="en-GB" dirty="0"/>
              <a:t>Robustness Checks (II)</a:t>
            </a:r>
            <a:endParaRPr lang="en-US" dirty="0"/>
          </a:p>
        </p:txBody>
      </p:sp>
      <p:sp>
        <p:nvSpPr>
          <p:cNvPr id="4" name="Slide Number Placeholder 3"/>
          <p:cNvSpPr>
            <a:spLocks noGrp="1"/>
          </p:cNvSpPr>
          <p:nvPr>
            <p:ph type="sldNum" sz="quarter"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fld id="{8485497F-CEFF-4755-8655-38A72BAF3279}" type="slidenum">
              <a:rPr lang="en-US" altLang="en-US" smtClean="0"/>
              <a:pPr eaLnBrk="1" hangingPunct="1">
                <a:defRPr/>
              </a:pPr>
              <a:t>43</a:t>
            </a:fld>
            <a:endParaRPr lang="en-US" altLang="en-US"/>
          </a:p>
        </p:txBody>
      </p:sp>
      <p:sp>
        <p:nvSpPr>
          <p:cNvPr id="27652" name="TextBox 2"/>
          <p:cNvSpPr txBox="1">
            <a:spLocks noChangeArrowheads="1"/>
          </p:cNvSpPr>
          <p:nvPr/>
        </p:nvSpPr>
        <p:spPr bwMode="auto">
          <a:xfrm>
            <a:off x="330200" y="1557338"/>
            <a:ext cx="8345488"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buFont typeface="+mj-lt"/>
              <a:buAutoNum type="arabicPeriod" startAt="5"/>
            </a:pPr>
            <a:r>
              <a:rPr lang="en-US" sz="1600" dirty="0"/>
              <a:t>Inclusion of lag and lead expenditure: assumption that if expenditure (reverse) related to conception rates, expenditure at t+1 should be related to outcomes.</a:t>
            </a:r>
          </a:p>
          <a:p>
            <a:pPr eaLnBrk="1" hangingPunct="1">
              <a:spcBef>
                <a:spcPct val="0"/>
              </a:spcBef>
              <a:buFont typeface="+mj-lt"/>
              <a:buAutoNum type="arabicPeriod" startAt="5"/>
            </a:pPr>
            <a:endParaRPr lang="en-US" sz="1600" dirty="0"/>
          </a:p>
          <a:p>
            <a:pPr eaLnBrk="1" hangingPunct="1">
              <a:spcBef>
                <a:spcPct val="0"/>
              </a:spcBef>
              <a:buFont typeface="+mj-lt"/>
              <a:buAutoNum type="arabicPeriod" startAt="5"/>
            </a:pPr>
            <a:r>
              <a:rPr lang="en-US" sz="1600" dirty="0"/>
              <a:t>Exclusion of authorities with £0 expenditure figures: assumption these most likely to be spurious figures</a:t>
            </a:r>
          </a:p>
          <a:p>
            <a:pPr eaLnBrk="1" hangingPunct="1">
              <a:spcBef>
                <a:spcPct val="0"/>
              </a:spcBef>
              <a:buFont typeface="+mj-lt"/>
              <a:buAutoNum type="arabicPeriod" startAt="5"/>
            </a:pPr>
            <a:endParaRPr lang="en-US" sz="1600" dirty="0"/>
          </a:p>
          <a:p>
            <a:pPr eaLnBrk="1" hangingPunct="1">
              <a:spcBef>
                <a:spcPct val="0"/>
              </a:spcBef>
              <a:buFont typeface="+mj-lt"/>
              <a:buAutoNum type="arabicPeriod" startAt="5"/>
            </a:pPr>
            <a:r>
              <a:rPr lang="en-US" sz="1600" dirty="0"/>
              <a:t>Re-apportioning expenditure for pupil movements across authority boundaries: assumption that spending </a:t>
            </a:r>
            <a:r>
              <a:rPr lang="en-US" sz="1600" dirty="0" smtClean="0"/>
              <a:t>related to school location rather than residence.</a:t>
            </a:r>
            <a:endParaRPr lang="en-US" sz="1600" dirty="0"/>
          </a:p>
          <a:p>
            <a:pPr eaLnBrk="1" hangingPunct="1">
              <a:spcBef>
                <a:spcPct val="0"/>
              </a:spcBef>
            </a:pPr>
            <a:endParaRPr lang="en-GB" altLang="en-US" sz="1600" dirty="0"/>
          </a:p>
        </p:txBody>
      </p:sp>
    </p:spTree>
    <p:extLst>
      <p:ext uri="{BB962C8B-B14F-4D97-AF65-F5344CB8AC3E}">
        <p14:creationId xmlns:p14="http://schemas.microsoft.com/office/powerpoint/2010/main" val="35702534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908050"/>
            <a:ext cx="8489950" cy="576263"/>
          </a:xfrm>
        </p:spPr>
        <p:txBody>
          <a:bodyPr/>
          <a:lstStyle/>
          <a:p>
            <a:pPr>
              <a:defRPr/>
            </a:pPr>
            <a:r>
              <a:rPr lang="en-GB" dirty="0"/>
              <a:t>Results: Baseline</a:t>
            </a:r>
            <a:endParaRPr lang="en-US" dirty="0"/>
          </a:p>
        </p:txBody>
      </p:sp>
      <p:sp>
        <p:nvSpPr>
          <p:cNvPr id="4" name="Slide Number Placeholder 3"/>
          <p:cNvSpPr>
            <a:spLocks noGrp="1"/>
          </p:cNvSpPr>
          <p:nvPr>
            <p:ph type="sldNum" sz="quarter"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fld id="{8485497F-CEFF-4755-8655-38A72BAF3279}" type="slidenum">
              <a:rPr lang="en-US" altLang="en-US" smtClean="0"/>
              <a:pPr eaLnBrk="1" hangingPunct="1">
                <a:defRPr/>
              </a:pPr>
              <a:t>44</a:t>
            </a:fld>
            <a:endParaRPr lang="en-US" altLang="en-US"/>
          </a:p>
        </p:txBody>
      </p:sp>
      <p:pic>
        <p:nvPicPr>
          <p:cNvPr id="3" name="Picture 2"/>
          <p:cNvPicPr>
            <a:picLocks noChangeAspect="1"/>
          </p:cNvPicPr>
          <p:nvPr/>
        </p:nvPicPr>
        <p:blipFill>
          <a:blip r:embed="rId2"/>
          <a:stretch>
            <a:fillRect/>
          </a:stretch>
        </p:blipFill>
        <p:spPr>
          <a:xfrm>
            <a:off x="2054895" y="1484313"/>
            <a:ext cx="5040560" cy="5230220"/>
          </a:xfrm>
          <a:prstGeom prst="rect">
            <a:avLst/>
          </a:prstGeom>
        </p:spPr>
      </p:pic>
    </p:spTree>
    <p:extLst>
      <p:ext uri="{BB962C8B-B14F-4D97-AF65-F5344CB8AC3E}">
        <p14:creationId xmlns:p14="http://schemas.microsoft.com/office/powerpoint/2010/main" val="14972312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908050"/>
            <a:ext cx="8489950" cy="576263"/>
          </a:xfrm>
        </p:spPr>
        <p:txBody>
          <a:bodyPr/>
          <a:lstStyle/>
          <a:p>
            <a:pPr>
              <a:defRPr/>
            </a:pPr>
            <a:r>
              <a:rPr lang="en-GB" dirty="0"/>
              <a:t>Results: Baseline</a:t>
            </a:r>
            <a:endParaRPr lang="en-US" dirty="0"/>
          </a:p>
        </p:txBody>
      </p:sp>
      <p:sp>
        <p:nvSpPr>
          <p:cNvPr id="4" name="Slide Number Placeholder 3"/>
          <p:cNvSpPr>
            <a:spLocks noGrp="1"/>
          </p:cNvSpPr>
          <p:nvPr>
            <p:ph type="sldNum" sz="quarter"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fld id="{8485497F-CEFF-4755-8655-38A72BAF3279}" type="slidenum">
              <a:rPr lang="en-US" altLang="en-US" smtClean="0"/>
              <a:pPr eaLnBrk="1" hangingPunct="1">
                <a:defRPr/>
              </a:pPr>
              <a:t>45</a:t>
            </a:fld>
            <a:endParaRPr lang="en-US" altLang="en-US"/>
          </a:p>
        </p:txBody>
      </p:sp>
      <p:pic>
        <p:nvPicPr>
          <p:cNvPr id="3" name="Picture 2"/>
          <p:cNvPicPr>
            <a:picLocks noChangeAspect="1"/>
          </p:cNvPicPr>
          <p:nvPr/>
        </p:nvPicPr>
        <p:blipFill>
          <a:blip r:embed="rId2"/>
          <a:stretch>
            <a:fillRect/>
          </a:stretch>
        </p:blipFill>
        <p:spPr>
          <a:xfrm>
            <a:off x="2054895" y="1484313"/>
            <a:ext cx="5040560" cy="5230220"/>
          </a:xfrm>
          <a:prstGeom prst="rect">
            <a:avLst/>
          </a:prstGeom>
        </p:spPr>
      </p:pic>
      <p:cxnSp>
        <p:nvCxnSpPr>
          <p:cNvPr id="8" name="Straight Arrow Connector 7"/>
          <p:cNvCxnSpPr/>
          <p:nvPr/>
        </p:nvCxnSpPr>
        <p:spPr>
          <a:xfrm flipV="1">
            <a:off x="1259632" y="2348880"/>
            <a:ext cx="2304256" cy="1008112"/>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79513" y="3501008"/>
            <a:ext cx="1875382" cy="738664"/>
          </a:xfrm>
          <a:prstGeom prst="rect">
            <a:avLst/>
          </a:prstGeom>
          <a:noFill/>
        </p:spPr>
        <p:txBody>
          <a:bodyPr wrap="square" rtlCol="0">
            <a:spAutoFit/>
          </a:bodyPr>
          <a:lstStyle/>
          <a:p>
            <a:r>
              <a:rPr lang="en-GB" sz="1400" dirty="0"/>
              <a:t>Small: 10% cut equal to 0.25% increase in conception rate. </a:t>
            </a:r>
          </a:p>
        </p:txBody>
      </p:sp>
    </p:spTree>
    <p:extLst>
      <p:ext uri="{BB962C8B-B14F-4D97-AF65-F5344CB8AC3E}">
        <p14:creationId xmlns:p14="http://schemas.microsoft.com/office/powerpoint/2010/main" val="191350119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908050"/>
            <a:ext cx="8489950" cy="576263"/>
          </a:xfrm>
        </p:spPr>
        <p:txBody>
          <a:bodyPr/>
          <a:lstStyle/>
          <a:p>
            <a:pPr>
              <a:defRPr/>
            </a:pPr>
            <a:r>
              <a:rPr lang="en-GB" dirty="0"/>
              <a:t>Results: Baseline</a:t>
            </a:r>
            <a:endParaRPr lang="en-US" dirty="0"/>
          </a:p>
        </p:txBody>
      </p:sp>
      <p:sp>
        <p:nvSpPr>
          <p:cNvPr id="4" name="Slide Number Placeholder 3"/>
          <p:cNvSpPr>
            <a:spLocks noGrp="1"/>
          </p:cNvSpPr>
          <p:nvPr>
            <p:ph type="sldNum" sz="quarter"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fld id="{8485497F-CEFF-4755-8655-38A72BAF3279}" type="slidenum">
              <a:rPr lang="en-US" altLang="en-US" smtClean="0"/>
              <a:pPr eaLnBrk="1" hangingPunct="1">
                <a:defRPr/>
              </a:pPr>
              <a:t>46</a:t>
            </a:fld>
            <a:endParaRPr lang="en-US" altLang="en-US"/>
          </a:p>
        </p:txBody>
      </p:sp>
      <p:pic>
        <p:nvPicPr>
          <p:cNvPr id="3" name="Picture 2"/>
          <p:cNvPicPr>
            <a:picLocks noChangeAspect="1"/>
          </p:cNvPicPr>
          <p:nvPr/>
        </p:nvPicPr>
        <p:blipFill>
          <a:blip r:embed="rId2"/>
          <a:stretch>
            <a:fillRect/>
          </a:stretch>
        </p:blipFill>
        <p:spPr>
          <a:xfrm>
            <a:off x="2054895" y="1484313"/>
            <a:ext cx="5040560" cy="5230220"/>
          </a:xfrm>
          <a:prstGeom prst="rect">
            <a:avLst/>
          </a:prstGeom>
        </p:spPr>
      </p:pic>
      <p:cxnSp>
        <p:nvCxnSpPr>
          <p:cNvPr id="8" name="Straight Arrow Connector 7"/>
          <p:cNvCxnSpPr/>
          <p:nvPr/>
        </p:nvCxnSpPr>
        <p:spPr>
          <a:xfrm flipV="1">
            <a:off x="1259632" y="2636912"/>
            <a:ext cx="2304256" cy="72008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179512" y="3501008"/>
            <a:ext cx="1944215" cy="738664"/>
          </a:xfrm>
          <a:prstGeom prst="rect">
            <a:avLst/>
          </a:prstGeom>
          <a:noFill/>
        </p:spPr>
        <p:txBody>
          <a:bodyPr wrap="square" rtlCol="0">
            <a:spAutoFit/>
          </a:bodyPr>
          <a:lstStyle/>
          <a:p>
            <a:r>
              <a:rPr lang="en-GB" sz="1400" dirty="0"/>
              <a:t>Large: 10% rise equal to 10% decrease in conception rate. </a:t>
            </a:r>
          </a:p>
        </p:txBody>
      </p:sp>
    </p:spTree>
    <p:extLst>
      <p:ext uri="{BB962C8B-B14F-4D97-AF65-F5344CB8AC3E}">
        <p14:creationId xmlns:p14="http://schemas.microsoft.com/office/powerpoint/2010/main" val="52112896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908050"/>
            <a:ext cx="8489950" cy="576263"/>
          </a:xfrm>
        </p:spPr>
        <p:txBody>
          <a:bodyPr/>
          <a:lstStyle/>
          <a:p>
            <a:pPr>
              <a:defRPr/>
            </a:pPr>
            <a:r>
              <a:rPr lang="en-GB" dirty="0"/>
              <a:t>Results: Robustness Checks</a:t>
            </a:r>
            <a:endParaRPr lang="en-US" dirty="0"/>
          </a:p>
        </p:txBody>
      </p:sp>
      <p:sp>
        <p:nvSpPr>
          <p:cNvPr id="4" name="Slide Number Placeholder 3"/>
          <p:cNvSpPr>
            <a:spLocks noGrp="1"/>
          </p:cNvSpPr>
          <p:nvPr>
            <p:ph type="sldNum" sz="quarter"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fld id="{8485497F-CEFF-4755-8655-38A72BAF3279}" type="slidenum">
              <a:rPr lang="en-US" altLang="en-US" smtClean="0"/>
              <a:pPr eaLnBrk="1" hangingPunct="1">
                <a:defRPr/>
              </a:pPr>
              <a:t>47</a:t>
            </a:fld>
            <a:endParaRPr lang="en-US" altLang="en-US"/>
          </a:p>
        </p:txBody>
      </p:sp>
      <p:sp>
        <p:nvSpPr>
          <p:cNvPr id="27652" name="TextBox 2"/>
          <p:cNvSpPr txBox="1">
            <a:spLocks noChangeArrowheads="1"/>
          </p:cNvSpPr>
          <p:nvPr/>
        </p:nvSpPr>
        <p:spPr bwMode="auto">
          <a:xfrm>
            <a:off x="330200" y="1557338"/>
            <a:ext cx="8345488"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US" altLang="en-US" sz="1600" dirty="0"/>
              <a:t>Main effects remain significant at 10% level or above in all robustness checks. Coefficients are reduced or larger in size, though effects continue to be small.</a:t>
            </a:r>
          </a:p>
          <a:p>
            <a:pPr eaLnBrk="1" hangingPunct="1">
              <a:spcBef>
                <a:spcPct val="0"/>
              </a:spcBef>
            </a:pPr>
            <a:endParaRPr lang="en-US" altLang="en-US" sz="1600" dirty="0"/>
          </a:p>
          <a:p>
            <a:pPr eaLnBrk="1" hangingPunct="1">
              <a:spcBef>
                <a:spcPct val="0"/>
              </a:spcBef>
            </a:pPr>
            <a:endParaRPr lang="en-US" altLang="en-US" sz="1600" dirty="0"/>
          </a:p>
          <a:p>
            <a:pPr eaLnBrk="1" hangingPunct="1">
              <a:spcBef>
                <a:spcPct val="0"/>
              </a:spcBef>
            </a:pPr>
            <a:r>
              <a:rPr lang="en-US" altLang="en-US" sz="1600" dirty="0"/>
              <a:t>Effects of expenditure are not significantly greater for those with largest conception rate decreases between 1999-2008 or with funding non-ring-fenced earlier. </a:t>
            </a:r>
          </a:p>
          <a:p>
            <a:pPr eaLnBrk="1" hangingPunct="1">
              <a:spcBef>
                <a:spcPct val="0"/>
              </a:spcBef>
            </a:pPr>
            <a:endParaRPr lang="en-US" altLang="en-US" sz="1600" dirty="0"/>
          </a:p>
          <a:p>
            <a:pPr eaLnBrk="1" hangingPunct="1">
              <a:spcBef>
                <a:spcPct val="0"/>
              </a:spcBef>
            </a:pPr>
            <a:endParaRPr lang="en-US" altLang="en-US" sz="1600" dirty="0"/>
          </a:p>
          <a:p>
            <a:pPr eaLnBrk="1" hangingPunct="1">
              <a:spcBef>
                <a:spcPct val="0"/>
              </a:spcBef>
            </a:pPr>
            <a:r>
              <a:rPr lang="en-US" altLang="en-US" sz="1600" dirty="0"/>
              <a:t>Findings are robust to including area or regional time trends, to included lagged conception rates and to including lag and lead expenditure variables.</a:t>
            </a:r>
          </a:p>
          <a:p>
            <a:pPr lvl="1" eaLnBrk="1" hangingPunct="1">
              <a:spcBef>
                <a:spcPct val="0"/>
              </a:spcBef>
            </a:pPr>
            <a:r>
              <a:rPr lang="en-US" altLang="en-US" sz="1600" dirty="0"/>
              <a:t>Latter two tests suggest reverse causality (conception rates determining expenditure) does not explain association.</a:t>
            </a:r>
          </a:p>
          <a:p>
            <a:pPr lvl="1" eaLnBrk="1" hangingPunct="1">
              <a:spcBef>
                <a:spcPct val="0"/>
              </a:spcBef>
            </a:pPr>
            <a:endParaRPr lang="en-US" altLang="en-US" sz="1600" dirty="0"/>
          </a:p>
          <a:p>
            <a:pPr eaLnBrk="1" hangingPunct="1">
              <a:spcBef>
                <a:spcPct val="0"/>
              </a:spcBef>
            </a:pPr>
            <a:endParaRPr lang="en-US" altLang="en-US" sz="1600" dirty="0"/>
          </a:p>
          <a:p>
            <a:pPr eaLnBrk="1" hangingPunct="1">
              <a:spcBef>
                <a:spcPct val="0"/>
              </a:spcBef>
            </a:pPr>
            <a:r>
              <a:rPr lang="en-US" altLang="en-US" sz="1600" dirty="0"/>
              <a:t>Expenditure remains positively associated with expenditure restricting sample to those with non-zero expenditure and when re-allocating expenditure according to pupil flows across local authority boundaries.</a:t>
            </a:r>
          </a:p>
          <a:p>
            <a:pPr eaLnBrk="1" hangingPunct="1">
              <a:spcBef>
                <a:spcPct val="0"/>
              </a:spcBef>
            </a:pPr>
            <a:endParaRPr lang="en-GB" altLang="en-US" sz="1600" dirty="0"/>
          </a:p>
        </p:txBody>
      </p:sp>
    </p:spTree>
    <p:extLst>
      <p:ext uri="{BB962C8B-B14F-4D97-AF65-F5344CB8AC3E}">
        <p14:creationId xmlns:p14="http://schemas.microsoft.com/office/powerpoint/2010/main" val="421791130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908050"/>
            <a:ext cx="8489950" cy="576263"/>
          </a:xfrm>
        </p:spPr>
        <p:txBody>
          <a:bodyPr/>
          <a:lstStyle/>
          <a:p>
            <a:pPr>
              <a:defRPr/>
            </a:pPr>
            <a:r>
              <a:rPr lang="en-GB" dirty="0"/>
              <a:t>Summary (I)</a:t>
            </a:r>
            <a:endParaRPr lang="en-US" dirty="0"/>
          </a:p>
        </p:txBody>
      </p:sp>
      <p:sp>
        <p:nvSpPr>
          <p:cNvPr id="4" name="Slide Number Placeholder 3"/>
          <p:cNvSpPr>
            <a:spLocks noGrp="1"/>
          </p:cNvSpPr>
          <p:nvPr>
            <p:ph type="sldNum" sz="quarter"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fld id="{8485497F-CEFF-4755-8655-38A72BAF3279}" type="slidenum">
              <a:rPr lang="en-US" altLang="en-US" smtClean="0"/>
              <a:pPr eaLnBrk="1" hangingPunct="1">
                <a:defRPr/>
              </a:pPr>
              <a:t>48</a:t>
            </a:fld>
            <a:endParaRPr lang="en-US" altLang="en-US"/>
          </a:p>
        </p:txBody>
      </p:sp>
      <p:sp>
        <p:nvSpPr>
          <p:cNvPr id="27652" name="TextBox 2"/>
          <p:cNvSpPr txBox="1">
            <a:spLocks noChangeArrowheads="1"/>
          </p:cNvSpPr>
          <p:nvPr/>
        </p:nvSpPr>
        <p:spPr bwMode="auto">
          <a:xfrm>
            <a:off x="330200" y="1557338"/>
            <a:ext cx="8345488" cy="32932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US" sz="1600" dirty="0"/>
              <a:t>We find consistent evidence that cuts to Teenage Pregnancy Related Services is associated with </a:t>
            </a:r>
            <a:r>
              <a:rPr lang="en-US" sz="1600" b="1" dirty="0"/>
              <a:t>faster</a:t>
            </a:r>
            <a:r>
              <a:rPr lang="en-US" sz="1600" dirty="0"/>
              <a:t> declines in under-18 conception, abortion and birth rates. Similar results (though not always significant) are found for under-16 rates.</a:t>
            </a:r>
          </a:p>
          <a:p>
            <a:pPr lvl="1" eaLnBrk="1" hangingPunct="1">
              <a:spcBef>
                <a:spcPct val="0"/>
              </a:spcBef>
            </a:pPr>
            <a:r>
              <a:rPr lang="en-US" sz="1600" dirty="0"/>
              <a:t>Effects are small: 1</a:t>
            </a:r>
            <a:r>
              <a:rPr lang="en-GB" sz="1600" dirty="0"/>
              <a:t>0% cut equal to 0.25% increase in conception rate (baseline model). </a:t>
            </a:r>
            <a:endParaRPr lang="en-US" sz="1600" dirty="0"/>
          </a:p>
          <a:p>
            <a:pPr eaLnBrk="1" hangingPunct="1">
              <a:spcBef>
                <a:spcPct val="0"/>
              </a:spcBef>
            </a:pPr>
            <a:endParaRPr lang="en-US" sz="1600" dirty="0"/>
          </a:p>
          <a:p>
            <a:pPr eaLnBrk="1" hangingPunct="1">
              <a:spcBef>
                <a:spcPct val="0"/>
              </a:spcBef>
            </a:pPr>
            <a:endParaRPr lang="en-US" sz="1600" dirty="0"/>
          </a:p>
          <a:p>
            <a:pPr eaLnBrk="1" hangingPunct="1">
              <a:spcBef>
                <a:spcPct val="0"/>
              </a:spcBef>
            </a:pPr>
            <a:r>
              <a:rPr lang="en-US" sz="1600" dirty="0"/>
              <a:t>Results are robust to several alternative specifications. In none of our estimates are cuts related to increases in conception rates.</a:t>
            </a:r>
          </a:p>
          <a:p>
            <a:pPr eaLnBrk="1" hangingPunct="1">
              <a:spcBef>
                <a:spcPct val="0"/>
              </a:spcBef>
            </a:pPr>
            <a:endParaRPr lang="en-US" sz="1600" dirty="0"/>
          </a:p>
          <a:p>
            <a:pPr eaLnBrk="1" hangingPunct="1">
              <a:spcBef>
                <a:spcPct val="0"/>
              </a:spcBef>
            </a:pPr>
            <a:endParaRPr lang="en-US" sz="1600" dirty="0"/>
          </a:p>
          <a:p>
            <a:pPr eaLnBrk="1" hangingPunct="1">
              <a:spcBef>
                <a:spcPct val="0"/>
              </a:spcBef>
            </a:pPr>
            <a:r>
              <a:rPr lang="en-US" sz="1600" dirty="0"/>
              <a:t>Increasing GCSE attainment and (to lesser extent) declining alcohol-specific </a:t>
            </a:r>
            <a:r>
              <a:rPr lang="en-US" sz="1600" dirty="0" err="1"/>
              <a:t>hospitalisations</a:t>
            </a:r>
            <a:r>
              <a:rPr lang="en-US" sz="1600" dirty="0"/>
              <a:t> are associated with declining conception rates.</a:t>
            </a:r>
            <a:endParaRPr lang="en-GB" altLang="en-US" sz="1600" dirty="0"/>
          </a:p>
        </p:txBody>
      </p:sp>
    </p:spTree>
    <p:extLst>
      <p:ext uri="{BB962C8B-B14F-4D97-AF65-F5344CB8AC3E}">
        <p14:creationId xmlns:p14="http://schemas.microsoft.com/office/powerpoint/2010/main" val="41871556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908050"/>
            <a:ext cx="8489950" cy="576263"/>
          </a:xfrm>
        </p:spPr>
        <p:txBody>
          <a:bodyPr/>
          <a:lstStyle/>
          <a:p>
            <a:pPr>
              <a:defRPr/>
            </a:pPr>
            <a:r>
              <a:rPr lang="en-GB" dirty="0"/>
              <a:t>Why Tackle Teenage Pregnancy? (II)</a:t>
            </a:r>
            <a:endParaRPr lang="en-US" dirty="0"/>
          </a:p>
        </p:txBody>
      </p:sp>
      <p:sp>
        <p:nvSpPr>
          <p:cNvPr id="4" name="Slide Number Placeholder 3"/>
          <p:cNvSpPr>
            <a:spLocks noGrp="1"/>
          </p:cNvSpPr>
          <p:nvPr>
            <p:ph type="sldNum" sz="quarter"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fld id="{E0C65A62-1CFA-4671-83F7-8B2B8F71F7BD}" type="slidenum">
              <a:rPr lang="en-US" altLang="en-US" smtClean="0"/>
              <a:pPr eaLnBrk="1" hangingPunct="1">
                <a:defRPr/>
              </a:pPr>
              <a:t>4</a:t>
            </a:fld>
            <a:endParaRPr lang="en-US" altLang="en-US"/>
          </a:p>
        </p:txBody>
      </p:sp>
      <p:pic>
        <p:nvPicPr>
          <p:cNvPr id="3" name="Picture 2"/>
          <p:cNvPicPr>
            <a:picLocks noChangeAspect="1"/>
          </p:cNvPicPr>
          <p:nvPr/>
        </p:nvPicPr>
        <p:blipFill>
          <a:blip r:embed="rId3"/>
          <a:stretch>
            <a:fillRect/>
          </a:stretch>
        </p:blipFill>
        <p:spPr>
          <a:xfrm>
            <a:off x="2054895" y="1484313"/>
            <a:ext cx="5040560" cy="4984731"/>
          </a:xfrm>
          <a:prstGeom prst="rect">
            <a:avLst/>
          </a:prstGeom>
        </p:spPr>
      </p:pic>
      <p:sp>
        <p:nvSpPr>
          <p:cNvPr id="5" name="TextBox 4"/>
          <p:cNvSpPr txBox="1"/>
          <p:nvPr/>
        </p:nvSpPr>
        <p:spPr>
          <a:xfrm>
            <a:off x="7354913" y="6102993"/>
            <a:ext cx="1205779" cy="246221"/>
          </a:xfrm>
          <a:prstGeom prst="rect">
            <a:avLst/>
          </a:prstGeom>
          <a:noFill/>
        </p:spPr>
        <p:txBody>
          <a:bodyPr wrap="none" rtlCol="0">
            <a:spAutoFit/>
          </a:bodyPr>
          <a:lstStyle/>
          <a:p>
            <a:r>
              <a:rPr lang="en-GB" sz="1000" dirty="0"/>
              <a:t>Data: ONS (2018)</a:t>
            </a:r>
          </a:p>
        </p:txBody>
      </p:sp>
    </p:spTree>
    <p:extLst>
      <p:ext uri="{BB962C8B-B14F-4D97-AF65-F5344CB8AC3E}">
        <p14:creationId xmlns:p14="http://schemas.microsoft.com/office/powerpoint/2010/main" val="278978294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908050"/>
            <a:ext cx="8489950" cy="576263"/>
          </a:xfrm>
        </p:spPr>
        <p:txBody>
          <a:bodyPr/>
          <a:lstStyle/>
          <a:p>
            <a:pPr>
              <a:defRPr/>
            </a:pPr>
            <a:r>
              <a:rPr lang="en-GB"/>
              <a:t>Summary (II)</a:t>
            </a:r>
            <a:endParaRPr lang="en-US" dirty="0"/>
          </a:p>
        </p:txBody>
      </p:sp>
      <p:sp>
        <p:nvSpPr>
          <p:cNvPr id="4" name="Slide Number Placeholder 3"/>
          <p:cNvSpPr>
            <a:spLocks noGrp="1"/>
          </p:cNvSpPr>
          <p:nvPr>
            <p:ph type="sldNum" sz="quarter"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fld id="{8485497F-CEFF-4755-8655-38A72BAF3279}" type="slidenum">
              <a:rPr lang="en-US" altLang="en-US" smtClean="0"/>
              <a:pPr eaLnBrk="1" hangingPunct="1">
                <a:defRPr/>
              </a:pPr>
              <a:t>49</a:t>
            </a:fld>
            <a:endParaRPr lang="en-US" altLang="en-US"/>
          </a:p>
        </p:txBody>
      </p:sp>
      <p:sp>
        <p:nvSpPr>
          <p:cNvPr id="27652" name="TextBox 2"/>
          <p:cNvSpPr txBox="1">
            <a:spLocks noChangeArrowheads="1"/>
          </p:cNvSpPr>
          <p:nvPr/>
        </p:nvSpPr>
        <p:spPr bwMode="auto">
          <a:xfrm>
            <a:off x="330200" y="1557338"/>
            <a:ext cx="8345488"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US" altLang="en-US" sz="1600" dirty="0"/>
              <a:t>Our results are not consistent with those from Wilkinson et al. (2006) and </a:t>
            </a:r>
            <a:r>
              <a:rPr lang="en-US" altLang="en-US" sz="1600" dirty="0" err="1"/>
              <a:t>Wellings</a:t>
            </a:r>
            <a:r>
              <a:rPr lang="en-US" altLang="en-US" sz="1600" dirty="0"/>
              <a:t> et al. (2016), who find LIG related to declines in conception rates.</a:t>
            </a:r>
          </a:p>
          <a:p>
            <a:pPr marL="0" indent="0" eaLnBrk="1" hangingPunct="1">
              <a:spcBef>
                <a:spcPct val="0"/>
              </a:spcBef>
              <a:buNone/>
            </a:pPr>
            <a:endParaRPr lang="en-US" altLang="en-US" sz="1600" dirty="0"/>
          </a:p>
          <a:p>
            <a:pPr eaLnBrk="1" hangingPunct="1">
              <a:spcBef>
                <a:spcPct val="0"/>
              </a:spcBef>
            </a:pPr>
            <a:r>
              <a:rPr lang="en-US" altLang="en-US" sz="1600" dirty="0"/>
              <a:t>Our results are more consistent with French et al. (2007), Blackman (2013), and some results from Wilkinson et al. (2006), which suggest TPS-related effort appears to be unproductive or counter-productive.</a:t>
            </a:r>
          </a:p>
          <a:p>
            <a:pPr eaLnBrk="1" hangingPunct="1">
              <a:spcBef>
                <a:spcPct val="0"/>
              </a:spcBef>
            </a:pPr>
            <a:endParaRPr lang="en-US" altLang="en-US" sz="1600" dirty="0"/>
          </a:p>
          <a:p>
            <a:pPr eaLnBrk="1" hangingPunct="1">
              <a:spcBef>
                <a:spcPct val="0"/>
              </a:spcBef>
            </a:pPr>
            <a:r>
              <a:rPr lang="en-US" altLang="en-US" sz="1600" dirty="0"/>
              <a:t>Possible explanations for our results include: </a:t>
            </a:r>
          </a:p>
          <a:p>
            <a:pPr lvl="1" eaLnBrk="1" hangingPunct="1">
              <a:spcBef>
                <a:spcPct val="0"/>
              </a:spcBef>
            </a:pPr>
            <a:r>
              <a:rPr lang="en-US" altLang="en-US" sz="1600" dirty="0"/>
              <a:t>Greater impact of socio-economic determinants for pregnancy; </a:t>
            </a:r>
          </a:p>
          <a:p>
            <a:pPr lvl="2" eaLnBrk="1" hangingPunct="1">
              <a:spcBef>
                <a:spcPct val="0"/>
              </a:spcBef>
            </a:pPr>
            <a:r>
              <a:rPr lang="en-GB" sz="1600" dirty="0"/>
              <a:t>“Teenage pregnancy is probably the outcome least susceptible to school sex education, given that rates are shaped by poverty, educational aspirations and local views towards child bearing” (Wight, 2011, p.72)</a:t>
            </a:r>
            <a:endParaRPr lang="en-US" altLang="en-US" sz="1600" dirty="0"/>
          </a:p>
          <a:p>
            <a:pPr lvl="1" eaLnBrk="1" hangingPunct="1">
              <a:spcBef>
                <a:spcPct val="0"/>
              </a:spcBef>
            </a:pPr>
            <a:r>
              <a:rPr lang="en-US" altLang="en-US" sz="1600" dirty="0"/>
              <a:t>Changing sexual </a:t>
            </a:r>
            <a:r>
              <a:rPr lang="en-US" altLang="en-US" sz="1600" dirty="0" err="1"/>
              <a:t>behaviour</a:t>
            </a:r>
            <a:r>
              <a:rPr lang="en-US" altLang="en-US" sz="1600" dirty="0"/>
              <a:t>; </a:t>
            </a:r>
          </a:p>
          <a:p>
            <a:pPr lvl="1" eaLnBrk="1" hangingPunct="1">
              <a:spcBef>
                <a:spcPct val="0"/>
              </a:spcBef>
            </a:pPr>
            <a:r>
              <a:rPr lang="en-US" altLang="en-US" sz="1600" dirty="0"/>
              <a:t>Substitution across services;</a:t>
            </a:r>
          </a:p>
          <a:p>
            <a:pPr lvl="1" eaLnBrk="1" hangingPunct="1">
              <a:spcBef>
                <a:spcPct val="0"/>
              </a:spcBef>
            </a:pPr>
            <a:r>
              <a:rPr lang="en-US" altLang="en-US" sz="1600" dirty="0"/>
              <a:t>Diversion of resources to coordination rather than services; and</a:t>
            </a:r>
          </a:p>
          <a:p>
            <a:pPr lvl="1" eaLnBrk="1" hangingPunct="1">
              <a:spcBef>
                <a:spcPct val="0"/>
              </a:spcBef>
            </a:pPr>
            <a:r>
              <a:rPr lang="en-US" altLang="en-US" sz="1600" dirty="0"/>
              <a:t>Confounding processes</a:t>
            </a:r>
          </a:p>
          <a:p>
            <a:pPr lvl="1" eaLnBrk="1" hangingPunct="1">
              <a:spcBef>
                <a:spcPct val="0"/>
              </a:spcBef>
            </a:pPr>
            <a:endParaRPr lang="en-US" altLang="en-US" sz="1600" dirty="0"/>
          </a:p>
          <a:p>
            <a:pPr lvl="1" eaLnBrk="1" hangingPunct="1">
              <a:spcBef>
                <a:spcPct val="0"/>
              </a:spcBef>
            </a:pPr>
            <a:endParaRPr lang="en-GB" altLang="en-US" sz="1600" dirty="0"/>
          </a:p>
        </p:txBody>
      </p:sp>
    </p:spTree>
    <p:extLst>
      <p:ext uri="{BB962C8B-B14F-4D97-AF65-F5344CB8AC3E}">
        <p14:creationId xmlns:p14="http://schemas.microsoft.com/office/powerpoint/2010/main" val="38755926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908050"/>
            <a:ext cx="8489950" cy="576263"/>
          </a:xfrm>
        </p:spPr>
        <p:txBody>
          <a:bodyPr/>
          <a:lstStyle/>
          <a:p>
            <a:pPr>
              <a:defRPr/>
            </a:pPr>
            <a:r>
              <a:rPr lang="en-GB" dirty="0"/>
              <a:t>Limitations</a:t>
            </a:r>
            <a:endParaRPr lang="en-US" dirty="0"/>
          </a:p>
        </p:txBody>
      </p:sp>
      <p:sp>
        <p:nvSpPr>
          <p:cNvPr id="4" name="Slide Number Placeholder 3"/>
          <p:cNvSpPr>
            <a:spLocks noGrp="1"/>
          </p:cNvSpPr>
          <p:nvPr>
            <p:ph type="sldNum" sz="quarter"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fld id="{8485497F-CEFF-4755-8655-38A72BAF3279}" type="slidenum">
              <a:rPr lang="en-US" altLang="en-US" smtClean="0"/>
              <a:pPr eaLnBrk="1" hangingPunct="1">
                <a:defRPr/>
              </a:pPr>
              <a:t>50</a:t>
            </a:fld>
            <a:endParaRPr lang="en-US" altLang="en-US"/>
          </a:p>
        </p:txBody>
      </p:sp>
      <p:sp>
        <p:nvSpPr>
          <p:cNvPr id="27652" name="TextBox 2"/>
          <p:cNvSpPr txBox="1">
            <a:spLocks noChangeArrowheads="1"/>
          </p:cNvSpPr>
          <p:nvPr/>
        </p:nvSpPr>
        <p:spPr bwMode="auto">
          <a:xfrm>
            <a:off x="330200" y="1557338"/>
            <a:ext cx="8345488"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US" altLang="en-US" sz="1600" dirty="0"/>
              <a:t>Ecological study</a:t>
            </a:r>
          </a:p>
          <a:p>
            <a:pPr lvl="1" eaLnBrk="1" hangingPunct="1">
              <a:spcBef>
                <a:spcPct val="0"/>
              </a:spcBef>
            </a:pPr>
            <a:r>
              <a:rPr lang="en-US" altLang="en-US" sz="1600" dirty="0"/>
              <a:t>Unobserved confounding and policy </a:t>
            </a:r>
            <a:r>
              <a:rPr lang="en-US" altLang="en-US" sz="1600" dirty="0" err="1"/>
              <a:t>endogeneity</a:t>
            </a:r>
            <a:r>
              <a:rPr lang="en-US" altLang="en-US" sz="1600" dirty="0"/>
              <a:t> may persist, with robustness checks not solving these issues.</a:t>
            </a:r>
          </a:p>
          <a:p>
            <a:pPr lvl="1" eaLnBrk="1" hangingPunct="1">
              <a:spcBef>
                <a:spcPct val="0"/>
              </a:spcBef>
            </a:pPr>
            <a:r>
              <a:rPr lang="en-US" altLang="en-US" sz="1600" dirty="0"/>
              <a:t>Limited significance of control variables may signify poor model fit.</a:t>
            </a:r>
          </a:p>
          <a:p>
            <a:pPr lvl="1" eaLnBrk="1" hangingPunct="1">
              <a:spcBef>
                <a:spcPct val="0"/>
              </a:spcBef>
            </a:pPr>
            <a:endParaRPr lang="en-US" altLang="en-US" sz="1600" dirty="0"/>
          </a:p>
          <a:p>
            <a:pPr eaLnBrk="1" hangingPunct="1">
              <a:spcBef>
                <a:spcPct val="0"/>
              </a:spcBef>
            </a:pPr>
            <a:r>
              <a:rPr lang="en-US" altLang="en-US" sz="1600" dirty="0" smtClean="0"/>
              <a:t>Only look </a:t>
            </a:r>
            <a:r>
              <a:rPr lang="en-US" altLang="en-US" sz="1600" dirty="0"/>
              <a:t>at </a:t>
            </a:r>
            <a:r>
              <a:rPr lang="en-US" altLang="en-US" sz="1600" b="1" dirty="0"/>
              <a:t>marginal</a:t>
            </a:r>
            <a:r>
              <a:rPr lang="en-US" altLang="en-US" sz="1600" dirty="0"/>
              <a:t> effects from a </a:t>
            </a:r>
            <a:r>
              <a:rPr lang="en-US" altLang="en-US" sz="1600" b="1" dirty="0"/>
              <a:t>specific</a:t>
            </a:r>
            <a:r>
              <a:rPr lang="en-US" altLang="en-US" sz="1600" dirty="0"/>
              <a:t> funding source</a:t>
            </a:r>
          </a:p>
          <a:p>
            <a:pPr lvl="1" eaLnBrk="1" hangingPunct="1">
              <a:spcBef>
                <a:spcPct val="0"/>
              </a:spcBef>
            </a:pPr>
            <a:r>
              <a:rPr lang="en-US" altLang="en-US" sz="1600" dirty="0"/>
              <a:t>Data does not allow us to distinguish between different types of </a:t>
            </a:r>
            <a:r>
              <a:rPr lang="en-US" altLang="en-US" sz="1600" dirty="0" err="1"/>
              <a:t>programme</a:t>
            </a:r>
            <a:r>
              <a:rPr lang="en-US" altLang="en-US" sz="1600" dirty="0"/>
              <a:t> and does not include National Campaign </a:t>
            </a:r>
            <a:r>
              <a:rPr lang="en-US" altLang="en-US" sz="1600" dirty="0" smtClean="0"/>
              <a:t>spending.</a:t>
            </a:r>
          </a:p>
          <a:p>
            <a:pPr lvl="1" eaLnBrk="1" hangingPunct="1">
              <a:spcBef>
                <a:spcPct val="0"/>
              </a:spcBef>
            </a:pPr>
            <a:r>
              <a:rPr lang="en-US" altLang="en-US" sz="1600" dirty="0" smtClean="0"/>
              <a:t>Least </a:t>
            </a:r>
            <a:r>
              <a:rPr lang="en-US" altLang="en-US" sz="1600" dirty="0"/>
              <a:t>effective </a:t>
            </a:r>
            <a:r>
              <a:rPr lang="en-US" altLang="en-US" sz="1600" dirty="0" err="1"/>
              <a:t>programmes</a:t>
            </a:r>
            <a:r>
              <a:rPr lang="en-US" altLang="en-US" sz="1600" dirty="0"/>
              <a:t> may be cut first. More effective </a:t>
            </a:r>
            <a:r>
              <a:rPr lang="en-US" altLang="en-US" sz="1600" dirty="0" err="1"/>
              <a:t>programmes</a:t>
            </a:r>
            <a:r>
              <a:rPr lang="en-US" altLang="en-US" sz="1600" dirty="0"/>
              <a:t> may be moved over to mainstream funding (Hadley, 2017).</a:t>
            </a:r>
          </a:p>
          <a:p>
            <a:pPr lvl="1" eaLnBrk="1" hangingPunct="1">
              <a:spcBef>
                <a:spcPct val="0"/>
              </a:spcBef>
            </a:pPr>
            <a:r>
              <a:rPr lang="en-US" altLang="en-US" sz="1600" dirty="0"/>
              <a:t>More intensive spending could have opposite effect</a:t>
            </a:r>
          </a:p>
          <a:p>
            <a:pPr lvl="1" eaLnBrk="1" hangingPunct="1">
              <a:spcBef>
                <a:spcPct val="0"/>
              </a:spcBef>
            </a:pPr>
            <a:r>
              <a:rPr lang="en-US" altLang="en-US" sz="1600" dirty="0"/>
              <a:t>May have been substitution between services and we don’t test effect of cuts to more general services. </a:t>
            </a:r>
          </a:p>
          <a:p>
            <a:pPr lvl="1" eaLnBrk="1" hangingPunct="1">
              <a:spcBef>
                <a:spcPct val="0"/>
              </a:spcBef>
            </a:pPr>
            <a:endParaRPr lang="en-US" altLang="en-US" sz="1600" dirty="0"/>
          </a:p>
          <a:p>
            <a:pPr eaLnBrk="1" hangingPunct="1">
              <a:spcBef>
                <a:spcPct val="0"/>
              </a:spcBef>
            </a:pPr>
            <a:r>
              <a:rPr lang="en-US" altLang="en-US" sz="1600" dirty="0"/>
              <a:t>Short-term outcomes only.</a:t>
            </a:r>
          </a:p>
          <a:p>
            <a:pPr lvl="1" eaLnBrk="1" hangingPunct="1">
              <a:spcBef>
                <a:spcPct val="0"/>
              </a:spcBef>
            </a:pPr>
            <a:r>
              <a:rPr lang="en-US" altLang="en-US" sz="1600" dirty="0"/>
              <a:t>TPS interventions not just delivered to 13-17 year olds (e.g. SRE). Negative effects may be seen in the long run.</a:t>
            </a:r>
          </a:p>
          <a:p>
            <a:pPr lvl="1" eaLnBrk="1" hangingPunct="1">
              <a:spcBef>
                <a:spcPct val="0"/>
              </a:spcBef>
            </a:pPr>
            <a:r>
              <a:rPr lang="en-US" altLang="en-US" sz="1600" dirty="0"/>
              <a:t>However, </a:t>
            </a:r>
            <a:r>
              <a:rPr lang="en-US" altLang="en-US" sz="1600" dirty="0" err="1"/>
              <a:t>Arcidiano</a:t>
            </a:r>
            <a:r>
              <a:rPr lang="en-US" altLang="en-US" sz="1600" dirty="0"/>
              <a:t> et al. (2012) find evidence contraceptive access may have worse effects in long-run than short-run.</a:t>
            </a:r>
          </a:p>
          <a:p>
            <a:pPr eaLnBrk="1" hangingPunct="1">
              <a:spcBef>
                <a:spcPct val="0"/>
              </a:spcBef>
            </a:pPr>
            <a:endParaRPr lang="en-GB" altLang="en-US" sz="1600" dirty="0"/>
          </a:p>
        </p:txBody>
      </p:sp>
    </p:spTree>
    <p:extLst>
      <p:ext uri="{BB962C8B-B14F-4D97-AF65-F5344CB8AC3E}">
        <p14:creationId xmlns:p14="http://schemas.microsoft.com/office/powerpoint/2010/main" val="21736070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908050"/>
            <a:ext cx="8489950" cy="576263"/>
          </a:xfrm>
        </p:spPr>
        <p:txBody>
          <a:bodyPr/>
          <a:lstStyle/>
          <a:p>
            <a:pPr>
              <a:defRPr/>
            </a:pPr>
            <a:r>
              <a:rPr lang="en-GB" dirty="0"/>
              <a:t>Media Response (I)</a:t>
            </a:r>
            <a:endParaRPr lang="en-US" dirty="0"/>
          </a:p>
        </p:txBody>
      </p:sp>
      <p:sp>
        <p:nvSpPr>
          <p:cNvPr id="4" name="Slide Number Placeholder 3"/>
          <p:cNvSpPr>
            <a:spLocks noGrp="1"/>
          </p:cNvSpPr>
          <p:nvPr>
            <p:ph type="sldNum" sz="quarter"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fld id="{8485497F-CEFF-4755-8655-38A72BAF3279}" type="slidenum">
              <a:rPr lang="en-US" altLang="en-US" smtClean="0"/>
              <a:pPr eaLnBrk="1" hangingPunct="1">
                <a:defRPr/>
              </a:pPr>
              <a:t>51</a:t>
            </a:fld>
            <a:endParaRPr lang="en-US" altLang="en-US"/>
          </a:p>
        </p:txBody>
      </p:sp>
      <p:pic>
        <p:nvPicPr>
          <p:cNvPr id="5" name="Picture 4"/>
          <p:cNvPicPr>
            <a:picLocks noChangeAspect="1"/>
          </p:cNvPicPr>
          <p:nvPr/>
        </p:nvPicPr>
        <p:blipFill>
          <a:blip r:embed="rId2"/>
          <a:stretch>
            <a:fillRect/>
          </a:stretch>
        </p:blipFill>
        <p:spPr>
          <a:xfrm>
            <a:off x="579175" y="1663056"/>
            <a:ext cx="7992000" cy="4495500"/>
          </a:xfrm>
          <a:prstGeom prst="rect">
            <a:avLst/>
          </a:prstGeom>
        </p:spPr>
      </p:pic>
    </p:spTree>
    <p:extLst>
      <p:ext uri="{BB962C8B-B14F-4D97-AF65-F5344CB8AC3E}">
        <p14:creationId xmlns:p14="http://schemas.microsoft.com/office/powerpoint/2010/main" val="9663875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908050"/>
            <a:ext cx="8489950" cy="576263"/>
          </a:xfrm>
        </p:spPr>
        <p:txBody>
          <a:bodyPr/>
          <a:lstStyle/>
          <a:p>
            <a:pPr>
              <a:defRPr/>
            </a:pPr>
            <a:r>
              <a:rPr lang="en-GB" dirty="0"/>
              <a:t>Media Response (II)</a:t>
            </a:r>
            <a:endParaRPr lang="en-US" dirty="0"/>
          </a:p>
        </p:txBody>
      </p:sp>
      <p:sp>
        <p:nvSpPr>
          <p:cNvPr id="4" name="Slide Number Placeholder 3"/>
          <p:cNvSpPr>
            <a:spLocks noGrp="1"/>
          </p:cNvSpPr>
          <p:nvPr>
            <p:ph type="sldNum" sz="quarter"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fld id="{8485497F-CEFF-4755-8655-38A72BAF3279}" type="slidenum">
              <a:rPr lang="en-US" altLang="en-US" smtClean="0"/>
              <a:pPr eaLnBrk="1" hangingPunct="1">
                <a:defRPr/>
              </a:pPr>
              <a:t>52</a:t>
            </a:fld>
            <a:endParaRPr lang="en-US" altLang="en-US"/>
          </a:p>
        </p:txBody>
      </p:sp>
      <p:pic>
        <p:nvPicPr>
          <p:cNvPr id="3" name="Picture 2"/>
          <p:cNvPicPr>
            <a:picLocks noChangeAspect="1"/>
          </p:cNvPicPr>
          <p:nvPr/>
        </p:nvPicPr>
        <p:blipFill>
          <a:blip r:embed="rId2"/>
          <a:stretch>
            <a:fillRect/>
          </a:stretch>
        </p:blipFill>
        <p:spPr>
          <a:xfrm>
            <a:off x="578753" y="1662819"/>
            <a:ext cx="7992843" cy="4495974"/>
          </a:xfrm>
          <a:prstGeom prst="rect">
            <a:avLst/>
          </a:prstGeom>
        </p:spPr>
      </p:pic>
    </p:spTree>
    <p:extLst>
      <p:ext uri="{BB962C8B-B14F-4D97-AF65-F5344CB8AC3E}">
        <p14:creationId xmlns:p14="http://schemas.microsoft.com/office/powerpoint/2010/main" val="17110134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908050"/>
            <a:ext cx="8489950" cy="576263"/>
          </a:xfrm>
        </p:spPr>
        <p:txBody>
          <a:bodyPr/>
          <a:lstStyle/>
          <a:p>
            <a:pPr>
              <a:defRPr/>
            </a:pPr>
            <a:r>
              <a:rPr lang="en-GB" dirty="0"/>
              <a:t>Media Response (III)</a:t>
            </a:r>
            <a:endParaRPr lang="en-US" dirty="0"/>
          </a:p>
        </p:txBody>
      </p:sp>
      <p:sp>
        <p:nvSpPr>
          <p:cNvPr id="4" name="Slide Number Placeholder 3"/>
          <p:cNvSpPr>
            <a:spLocks noGrp="1"/>
          </p:cNvSpPr>
          <p:nvPr>
            <p:ph type="sldNum" sz="quarter"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fld id="{8485497F-CEFF-4755-8655-38A72BAF3279}" type="slidenum">
              <a:rPr lang="en-US" altLang="en-US" smtClean="0"/>
              <a:pPr eaLnBrk="1" hangingPunct="1">
                <a:defRPr/>
              </a:pPr>
              <a:t>53</a:t>
            </a:fld>
            <a:endParaRPr lang="en-US" altLang="en-US"/>
          </a:p>
        </p:txBody>
      </p:sp>
      <p:grpSp>
        <p:nvGrpSpPr>
          <p:cNvPr id="8" name="Group 7"/>
          <p:cNvGrpSpPr/>
          <p:nvPr/>
        </p:nvGrpSpPr>
        <p:grpSpPr>
          <a:xfrm>
            <a:off x="181339" y="2182976"/>
            <a:ext cx="8787671" cy="3455661"/>
            <a:chOff x="107504" y="2471437"/>
            <a:chExt cx="8787671" cy="3455661"/>
          </a:xfrm>
        </p:grpSpPr>
        <p:pic>
          <p:nvPicPr>
            <p:cNvPr id="3" name="Picture 2"/>
            <p:cNvPicPr>
              <a:picLocks noChangeAspect="1"/>
            </p:cNvPicPr>
            <p:nvPr/>
          </p:nvPicPr>
          <p:blipFill>
            <a:blip r:embed="rId3"/>
            <a:stretch>
              <a:fillRect/>
            </a:stretch>
          </p:blipFill>
          <p:spPr>
            <a:xfrm>
              <a:off x="107504" y="2471437"/>
              <a:ext cx="4320000" cy="3413279"/>
            </a:xfrm>
            <a:prstGeom prst="rect">
              <a:avLst/>
            </a:prstGeom>
          </p:spPr>
        </p:pic>
        <p:pic>
          <p:nvPicPr>
            <p:cNvPr id="6" name="Picture 5"/>
            <p:cNvPicPr>
              <a:picLocks noChangeAspect="1"/>
            </p:cNvPicPr>
            <p:nvPr/>
          </p:nvPicPr>
          <p:blipFill>
            <a:blip r:embed="rId4"/>
            <a:stretch>
              <a:fillRect/>
            </a:stretch>
          </p:blipFill>
          <p:spPr>
            <a:xfrm>
              <a:off x="4575175" y="2471972"/>
              <a:ext cx="4320000" cy="3455126"/>
            </a:xfrm>
            <a:prstGeom prst="rect">
              <a:avLst/>
            </a:prstGeom>
          </p:spPr>
        </p:pic>
      </p:grpSp>
    </p:spTree>
    <p:extLst>
      <p:ext uri="{BB962C8B-B14F-4D97-AF65-F5344CB8AC3E}">
        <p14:creationId xmlns:p14="http://schemas.microsoft.com/office/powerpoint/2010/main" val="9535489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908050"/>
            <a:ext cx="8489950" cy="576263"/>
          </a:xfrm>
        </p:spPr>
        <p:txBody>
          <a:bodyPr/>
          <a:lstStyle/>
          <a:p>
            <a:pPr>
              <a:defRPr/>
            </a:pPr>
            <a:r>
              <a:rPr lang="en-GB" dirty="0"/>
              <a:t>Media Response (IV)</a:t>
            </a:r>
            <a:endParaRPr lang="en-US" dirty="0"/>
          </a:p>
        </p:txBody>
      </p:sp>
      <p:sp>
        <p:nvSpPr>
          <p:cNvPr id="4" name="Slide Number Placeholder 3"/>
          <p:cNvSpPr>
            <a:spLocks noGrp="1"/>
          </p:cNvSpPr>
          <p:nvPr>
            <p:ph type="sldNum" sz="quarter"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fld id="{8485497F-CEFF-4755-8655-38A72BAF3279}" type="slidenum">
              <a:rPr lang="en-US" altLang="en-US" smtClean="0"/>
              <a:pPr eaLnBrk="1" hangingPunct="1">
                <a:defRPr/>
              </a:pPr>
              <a:t>54</a:t>
            </a:fld>
            <a:endParaRPr lang="en-US" altLang="en-US"/>
          </a:p>
        </p:txBody>
      </p:sp>
      <p:pic>
        <p:nvPicPr>
          <p:cNvPr id="5" name="Picture 4"/>
          <p:cNvPicPr>
            <a:picLocks noChangeAspect="1"/>
          </p:cNvPicPr>
          <p:nvPr/>
        </p:nvPicPr>
        <p:blipFill>
          <a:blip r:embed="rId3"/>
          <a:stretch>
            <a:fillRect/>
          </a:stretch>
        </p:blipFill>
        <p:spPr>
          <a:xfrm>
            <a:off x="330200" y="1743641"/>
            <a:ext cx="3536342" cy="4355285"/>
          </a:xfrm>
          <a:prstGeom prst="rect">
            <a:avLst/>
          </a:prstGeom>
        </p:spPr>
      </p:pic>
      <p:pic>
        <p:nvPicPr>
          <p:cNvPr id="7" name="Picture 6"/>
          <p:cNvPicPr>
            <a:picLocks noChangeAspect="1"/>
          </p:cNvPicPr>
          <p:nvPr/>
        </p:nvPicPr>
        <p:blipFill>
          <a:blip r:embed="rId4"/>
          <a:stretch>
            <a:fillRect/>
          </a:stretch>
        </p:blipFill>
        <p:spPr>
          <a:xfrm>
            <a:off x="4067944" y="2220243"/>
            <a:ext cx="4680000" cy="3381127"/>
          </a:xfrm>
          <a:prstGeom prst="rect">
            <a:avLst/>
          </a:prstGeom>
        </p:spPr>
      </p:pic>
    </p:spTree>
    <p:extLst>
      <p:ext uri="{BB962C8B-B14F-4D97-AF65-F5344CB8AC3E}">
        <p14:creationId xmlns:p14="http://schemas.microsoft.com/office/powerpoint/2010/main" val="8757274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ctrTitle"/>
          </p:nvPr>
        </p:nvSpPr>
        <p:spPr>
          <a:xfrm>
            <a:off x="323850" y="2997200"/>
            <a:ext cx="8496300" cy="936625"/>
          </a:xfrm>
        </p:spPr>
        <p:txBody>
          <a:bodyPr/>
          <a:lstStyle/>
          <a:p>
            <a:pPr algn="ctr">
              <a:defRPr/>
            </a:pPr>
            <a:r>
              <a:rPr lang="en-GB" sz="4400" dirty="0"/>
              <a:t>Thank you</a:t>
            </a:r>
          </a:p>
        </p:txBody>
      </p:sp>
      <p:sp>
        <p:nvSpPr>
          <p:cNvPr id="8" name="Subtitle 7"/>
          <p:cNvSpPr>
            <a:spLocks noGrp="1"/>
          </p:cNvSpPr>
          <p:nvPr>
            <p:ph type="subTitle" idx="1"/>
          </p:nvPr>
        </p:nvSpPr>
        <p:spPr>
          <a:xfrm>
            <a:off x="323850" y="4725144"/>
            <a:ext cx="8496300" cy="792163"/>
          </a:xfrm>
        </p:spPr>
        <p:txBody>
          <a:bodyPr/>
          <a:lstStyle/>
          <a:p>
            <a:pPr algn="ctr">
              <a:defRPr/>
            </a:pPr>
            <a:r>
              <a:rPr lang="en-GB" b="1" dirty="0">
                <a:solidFill>
                  <a:schemeClr val="tx2"/>
                </a:solidFill>
              </a:rPr>
              <a:t>Questions? </a:t>
            </a:r>
          </a:p>
          <a:p>
            <a:pPr algn="ctr">
              <a:defRPr/>
            </a:pPr>
            <a:r>
              <a:rPr lang="en-GB" b="1" dirty="0">
                <a:solidFill>
                  <a:schemeClr val="tx2"/>
                </a:solidFill>
              </a:rPr>
              <a:t>Email: </a:t>
            </a:r>
            <a:r>
              <a:rPr lang="en-GB" b="1" dirty="0">
                <a:solidFill>
                  <a:schemeClr val="tx2"/>
                </a:solidFill>
                <a:hlinkClick r:id="rId2"/>
              </a:rPr>
              <a:t>liam.wright.17@ucl.ac.uk</a:t>
            </a:r>
            <a:endParaRPr lang="en-GB" b="1" dirty="0">
              <a:solidFill>
                <a:schemeClr val="tx2"/>
              </a:solidFill>
            </a:endParaRPr>
          </a:p>
          <a:p>
            <a:pPr algn="ctr">
              <a:defRPr/>
            </a:pPr>
            <a:r>
              <a:rPr lang="en-GB" b="1" dirty="0">
                <a:solidFill>
                  <a:schemeClr val="tx2"/>
                </a:solidFill>
              </a:rPr>
              <a:t>Twitter: </a:t>
            </a:r>
            <a:r>
              <a:rPr lang="en-GB" b="1" dirty="0">
                <a:solidFill>
                  <a:schemeClr val="tx1">
                    <a:lumMod val="75000"/>
                  </a:schemeClr>
                </a:solidFill>
              </a:rPr>
              <a:t>@</a:t>
            </a:r>
            <a:r>
              <a:rPr lang="en-GB" b="1" dirty="0" err="1">
                <a:solidFill>
                  <a:schemeClr val="tx1">
                    <a:lumMod val="75000"/>
                  </a:schemeClr>
                </a:solidFill>
              </a:rPr>
              <a:t>LWSocialEpi</a:t>
            </a:r>
            <a:endParaRPr lang="en-GB" b="1" dirty="0">
              <a:solidFill>
                <a:schemeClr val="tx1">
                  <a:lumMod val="75000"/>
                </a:schemeClr>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908050"/>
            <a:ext cx="8489950" cy="576263"/>
          </a:xfrm>
        </p:spPr>
        <p:txBody>
          <a:bodyPr/>
          <a:lstStyle/>
          <a:p>
            <a:pPr>
              <a:defRPr/>
            </a:pPr>
            <a:r>
              <a:rPr lang="en-GB" dirty="0"/>
              <a:t>References (I)</a:t>
            </a:r>
            <a:endParaRPr lang="en-US" dirty="0"/>
          </a:p>
        </p:txBody>
      </p:sp>
      <p:sp>
        <p:nvSpPr>
          <p:cNvPr id="4" name="Slide Number Placeholder 3"/>
          <p:cNvSpPr>
            <a:spLocks noGrp="1"/>
          </p:cNvSpPr>
          <p:nvPr>
            <p:ph type="sldNum" sz="quarter"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fld id="{8485497F-CEFF-4755-8655-38A72BAF3279}" type="slidenum">
              <a:rPr lang="en-US" altLang="en-US" smtClean="0"/>
              <a:pPr eaLnBrk="1" hangingPunct="1">
                <a:defRPr/>
              </a:pPr>
              <a:t>56</a:t>
            </a:fld>
            <a:endParaRPr lang="en-US" altLang="en-US"/>
          </a:p>
        </p:txBody>
      </p:sp>
      <p:sp>
        <p:nvSpPr>
          <p:cNvPr id="27652" name="TextBox 2"/>
          <p:cNvSpPr txBox="1">
            <a:spLocks noChangeArrowheads="1"/>
          </p:cNvSpPr>
          <p:nvPr/>
        </p:nvSpPr>
        <p:spPr bwMode="auto">
          <a:xfrm>
            <a:off x="330200" y="1557338"/>
            <a:ext cx="8345488"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GB" altLang="en-US" sz="1000" dirty="0" err="1"/>
              <a:t>Akerlof</a:t>
            </a:r>
            <a:r>
              <a:rPr lang="en-GB" altLang="en-US" sz="1000" dirty="0"/>
              <a:t>, G. A., Yellen, J. L., &amp; Katz, M. L. (1996). An Analysis of Out-of-Wedlock Childbearing in the United States. The Quarterly Journal of Economics, 111(2), 277–317. http://doi.org/10.2307/2946680</a:t>
            </a:r>
          </a:p>
          <a:p>
            <a:pPr eaLnBrk="1" hangingPunct="1">
              <a:spcBef>
                <a:spcPct val="0"/>
              </a:spcBef>
            </a:pPr>
            <a:r>
              <a:rPr lang="en-GB" altLang="en-US" sz="1000" dirty="0"/>
              <a:t>Arcidiacono, P., </a:t>
            </a:r>
            <a:r>
              <a:rPr lang="en-GB" altLang="en-US" sz="1000" dirty="0" err="1"/>
              <a:t>Khwaja</a:t>
            </a:r>
            <a:r>
              <a:rPr lang="en-GB" altLang="en-US" sz="1000" dirty="0"/>
              <a:t>, A., &amp; Ouyang, L. (2012). Habit persistence and teen sex: Could increased access to contraception have unintended consequences for teen pregnancies? Journal of Business and Economic Statistics, 30(2), 312–325. http://doi.org/10.1080/07350015.2011.652052</a:t>
            </a:r>
          </a:p>
          <a:p>
            <a:pPr eaLnBrk="1" hangingPunct="1">
              <a:spcBef>
                <a:spcPct val="0"/>
              </a:spcBef>
            </a:pPr>
            <a:r>
              <a:rPr lang="en-GB" altLang="en-US" sz="1000" dirty="0" err="1"/>
              <a:t>Ariely</a:t>
            </a:r>
            <a:r>
              <a:rPr lang="en-GB" altLang="en-US" sz="1000" dirty="0"/>
              <a:t>, D., &amp; </a:t>
            </a:r>
            <a:r>
              <a:rPr lang="en-GB" altLang="en-US" sz="1000" dirty="0" err="1"/>
              <a:t>Loewenstein</a:t>
            </a:r>
            <a:r>
              <a:rPr lang="en-GB" altLang="en-US" sz="1000" dirty="0"/>
              <a:t>, G. (2006). The heat of the moment: The effect of sexual arousal on sexual decision making. Journal of </a:t>
            </a:r>
            <a:r>
              <a:rPr lang="en-GB" altLang="en-US" sz="1000" dirty="0" err="1"/>
              <a:t>Behavioral</a:t>
            </a:r>
            <a:r>
              <a:rPr lang="en-GB" altLang="en-US" sz="1000" dirty="0"/>
              <a:t> Decision Making, 19(2), 87–98. http://doi.org/10.1002/bdm.501</a:t>
            </a:r>
          </a:p>
          <a:p>
            <a:pPr eaLnBrk="1" hangingPunct="1">
              <a:spcBef>
                <a:spcPct val="0"/>
              </a:spcBef>
            </a:pPr>
            <a:r>
              <a:rPr lang="en-GB" altLang="en-US" sz="1000" dirty="0"/>
              <a:t>Blackman, T. (2013). Exploring explanations for local reductions in teenage pregnancy rates in England: An approach using qualitative comparative analysis. Social Policy and Society, 12(1), 61–72. http://doi.org/10.1017/S1474746412000358</a:t>
            </a:r>
          </a:p>
          <a:p>
            <a:pPr eaLnBrk="1" hangingPunct="1">
              <a:spcBef>
                <a:spcPct val="0"/>
              </a:spcBef>
            </a:pPr>
            <a:r>
              <a:rPr lang="en-GB" altLang="en-US" sz="1000" dirty="0"/>
              <a:t>Connolly, A., </a:t>
            </a:r>
            <a:r>
              <a:rPr lang="en-GB" altLang="en-US" sz="1000" dirty="0" err="1"/>
              <a:t>Pietri</a:t>
            </a:r>
            <a:r>
              <a:rPr lang="en-GB" altLang="en-US" sz="1000" dirty="0"/>
              <a:t>, G., Yu, J., &amp; Humphreys, S. (2014). Association between long-acting reversible contraceptive use, teenage pregnancy, and abortion rates in England. International Journal of Women’s Health, 6, 961–974. http://doi.org/10.2147/IJWH.S64431</a:t>
            </a:r>
          </a:p>
          <a:p>
            <a:pPr eaLnBrk="1" hangingPunct="1">
              <a:spcBef>
                <a:spcPct val="0"/>
              </a:spcBef>
            </a:pPr>
            <a:r>
              <a:rPr lang="en-GB" altLang="en-US" sz="1000" dirty="0"/>
              <a:t>Connolly, A., </a:t>
            </a:r>
            <a:r>
              <a:rPr lang="en-GB" altLang="en-US" sz="1000" dirty="0" err="1"/>
              <a:t>Pietri</a:t>
            </a:r>
            <a:r>
              <a:rPr lang="en-GB" altLang="en-US" sz="1000" dirty="0"/>
              <a:t>, G., Yu, J., &amp; Humphreys, S. (2014). Association between long-acting reversible contraceptive use, teenage pregnancy, and abortion rates in England. International Journal of Women’s Health, 6, 961–974. http://doi.org/10.2147/IJWH.S64431</a:t>
            </a:r>
          </a:p>
          <a:p>
            <a:pPr eaLnBrk="1" hangingPunct="1">
              <a:spcBef>
                <a:spcPct val="0"/>
              </a:spcBef>
            </a:pPr>
            <a:r>
              <a:rPr lang="en-GB" altLang="en-US" sz="1000" dirty="0"/>
              <a:t>Craig, P., Dundas, R., Leyland, A., &amp; </a:t>
            </a:r>
            <a:r>
              <a:rPr lang="en-GB" altLang="en-US" sz="1000" dirty="0" err="1"/>
              <a:t>Popham</a:t>
            </a:r>
            <a:r>
              <a:rPr lang="en-GB" altLang="en-US" sz="1000" dirty="0"/>
              <a:t>, F. (2016). How successful was the English teenage pregnancy strategy? The Lancet, 388(10060), 2604. http://doi.org/10.1016/S0140-6736(16)32223-1</a:t>
            </a:r>
          </a:p>
          <a:p>
            <a:pPr eaLnBrk="1" hangingPunct="1">
              <a:spcBef>
                <a:spcPct val="0"/>
              </a:spcBef>
            </a:pPr>
            <a:r>
              <a:rPr lang="en-GB" altLang="en-US" sz="1000" dirty="0"/>
              <a:t>Department for Education and Skills (2006). Teenage Pregnancy Strategy Next Steps. Available from: http://lx.iriss.org.uk/sites/default/files/resources/Teenage%20pregnancy%20next%20steps.pdf</a:t>
            </a:r>
          </a:p>
          <a:p>
            <a:pPr eaLnBrk="1" hangingPunct="1">
              <a:spcBef>
                <a:spcPct val="0"/>
              </a:spcBef>
            </a:pPr>
            <a:r>
              <a:rPr lang="en-GB" altLang="en-US" sz="1000" dirty="0"/>
              <a:t>French, R. S., Mercer, C. H., Kane, R., </a:t>
            </a:r>
            <a:r>
              <a:rPr lang="en-GB" altLang="en-US" sz="1000" dirty="0" err="1"/>
              <a:t>Kingori</a:t>
            </a:r>
            <a:r>
              <a:rPr lang="en-GB" altLang="en-US" sz="1000" dirty="0"/>
              <a:t>, P., Stephenson, J. M., Wilkinson, P., … </a:t>
            </a:r>
            <a:r>
              <a:rPr lang="en-GB" altLang="en-US" sz="1000" dirty="0" err="1"/>
              <a:t>Wellings</a:t>
            </a:r>
            <a:r>
              <a:rPr lang="en-GB" altLang="en-US" sz="1000" dirty="0"/>
              <a:t>, K. (2007). What Impact Has England’s Teenage Pregnancy Strategy Had on Young People’s Knowledge of and Access to Contraceptive Services? Journal of Adolescent Health, 41(6), 594–601. http://doi.org/10.1016/j.jadohealth.2007.06.006</a:t>
            </a:r>
          </a:p>
          <a:p>
            <a:pPr eaLnBrk="1" hangingPunct="1">
              <a:spcBef>
                <a:spcPct val="0"/>
              </a:spcBef>
            </a:pPr>
            <a:r>
              <a:rPr lang="en-GB" altLang="en-US" sz="1000" dirty="0" err="1"/>
              <a:t>Girma</a:t>
            </a:r>
            <a:r>
              <a:rPr lang="en-GB" altLang="en-US" sz="1000" dirty="0"/>
              <a:t>, S., &amp; Paton, D. (2006). Matching estimates of the impact of over-the-counter emergency birth control on teenage pregnancy. Health Economics, 15(9), 1021–1032. http://doi.org/10.1002/hec.1129</a:t>
            </a:r>
          </a:p>
          <a:p>
            <a:pPr eaLnBrk="1" hangingPunct="1">
              <a:spcBef>
                <a:spcPct val="0"/>
              </a:spcBef>
            </a:pPr>
            <a:r>
              <a:rPr lang="en-GB" altLang="en-US" sz="1000" dirty="0" err="1"/>
              <a:t>Girma</a:t>
            </a:r>
            <a:r>
              <a:rPr lang="en-GB" altLang="en-US" sz="1000" dirty="0"/>
              <a:t>, S., &amp; Paton, D. (2011). The impact of emergency birth control on teen pregnancy and STIs. Journal of Health Economics, 30(2), 373–380. http://doi.org/10.1016/j.jhealeco.2010.12.004</a:t>
            </a:r>
          </a:p>
          <a:p>
            <a:pPr eaLnBrk="1" hangingPunct="1">
              <a:spcBef>
                <a:spcPct val="0"/>
              </a:spcBef>
            </a:pPr>
            <a:r>
              <a:rPr lang="en-GB" altLang="en-US" sz="1000" dirty="0" err="1"/>
              <a:t>Girma</a:t>
            </a:r>
            <a:r>
              <a:rPr lang="en-GB" altLang="en-US" sz="1000" dirty="0"/>
              <a:t>, S., &amp; Paton, D. (2015). Is education the best contraception: The case of teenage pregnancy in England? Social Science and Medicine, 131, 1–9. http://doi.org/10.1016/j.socscimed.2015.02.040</a:t>
            </a:r>
          </a:p>
          <a:p>
            <a:pPr eaLnBrk="1" hangingPunct="1">
              <a:spcBef>
                <a:spcPct val="0"/>
              </a:spcBef>
            </a:pPr>
            <a:r>
              <a:rPr lang="en-GB" altLang="en-US" sz="1000" dirty="0"/>
              <a:t>Hadley, A. (2017). Teenage Pregnancy and Young Parenthood: Effective Policy and Practice (1st ed.). Routledge.</a:t>
            </a:r>
          </a:p>
          <a:p>
            <a:pPr eaLnBrk="1" hangingPunct="1">
              <a:spcBef>
                <a:spcPct val="0"/>
              </a:spcBef>
            </a:pPr>
            <a:r>
              <a:rPr lang="en-GB" altLang="en-US" sz="1000" dirty="0"/>
              <a:t>Johnson, A., London School of Hygiene and Tropical Medicine. Centre for Sexual and Reproductive Health Research, </a:t>
            </a:r>
            <a:r>
              <a:rPr lang="en-GB" altLang="en-US" sz="1000" dirty="0" err="1"/>
              <a:t>NatCen</a:t>
            </a:r>
            <a:r>
              <a:rPr lang="en-GB" altLang="en-US" sz="1000" dirty="0"/>
              <a:t> Social Research, Mercer, C. (2017). National Survey of Sexual Attitudes and Lifestyles, 2010-2012. [data collection]. 2nd Edition. UK Data Service. SN: 7799, http://doi.org/10.5255/UKDA-SN-7799-2</a:t>
            </a:r>
          </a:p>
        </p:txBody>
      </p:sp>
    </p:spTree>
    <p:extLst>
      <p:ext uri="{BB962C8B-B14F-4D97-AF65-F5344CB8AC3E}">
        <p14:creationId xmlns:p14="http://schemas.microsoft.com/office/powerpoint/2010/main" val="14932567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908050"/>
            <a:ext cx="8489950" cy="576263"/>
          </a:xfrm>
        </p:spPr>
        <p:txBody>
          <a:bodyPr/>
          <a:lstStyle/>
          <a:p>
            <a:pPr>
              <a:defRPr/>
            </a:pPr>
            <a:r>
              <a:rPr lang="en-GB" dirty="0"/>
              <a:t>References (II)</a:t>
            </a:r>
            <a:endParaRPr lang="en-US" dirty="0"/>
          </a:p>
        </p:txBody>
      </p:sp>
      <p:sp>
        <p:nvSpPr>
          <p:cNvPr id="4" name="Slide Number Placeholder 3"/>
          <p:cNvSpPr>
            <a:spLocks noGrp="1"/>
          </p:cNvSpPr>
          <p:nvPr>
            <p:ph type="sldNum" sz="quarter"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fld id="{8485497F-CEFF-4755-8655-38A72BAF3279}" type="slidenum">
              <a:rPr lang="en-US" altLang="en-US" smtClean="0"/>
              <a:pPr eaLnBrk="1" hangingPunct="1">
                <a:defRPr/>
              </a:pPr>
              <a:t>57</a:t>
            </a:fld>
            <a:endParaRPr lang="en-US" altLang="en-US"/>
          </a:p>
        </p:txBody>
      </p:sp>
      <p:sp>
        <p:nvSpPr>
          <p:cNvPr id="27652" name="TextBox 2"/>
          <p:cNvSpPr txBox="1">
            <a:spLocks noChangeArrowheads="1"/>
          </p:cNvSpPr>
          <p:nvPr/>
        </p:nvSpPr>
        <p:spPr bwMode="auto">
          <a:xfrm>
            <a:off x="330200" y="1557338"/>
            <a:ext cx="8345488" cy="4555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GB" altLang="en-US" sz="1000" dirty="0"/>
              <a:t>Kearney, M. S., &amp; Levine, P. B. (2015). Investigating recent trends in the U.S. teen birth rate. Journal of Health Economics, 41, 15–29. http://doi.org/10.1016/j.jhealeco.2015.01.003</a:t>
            </a:r>
          </a:p>
          <a:p>
            <a:pPr eaLnBrk="1" hangingPunct="1">
              <a:spcBef>
                <a:spcPct val="0"/>
              </a:spcBef>
            </a:pPr>
            <a:r>
              <a:rPr lang="en-GB" sz="1000" dirty="0"/>
              <a:t>Klick, J., &amp; </a:t>
            </a:r>
            <a:r>
              <a:rPr lang="en-GB" sz="1000" dirty="0" err="1"/>
              <a:t>Stratmann</a:t>
            </a:r>
            <a:r>
              <a:rPr lang="en-GB" sz="1000" dirty="0"/>
              <a:t>, T. (2008). Abortion access and risky sex among teens: Parental involvement laws and sexually transmitted diseases. Journal of Law, Economics, and Organization, 24(1), 2–21. http://doi.org/10.1093/jleo/ewm041</a:t>
            </a:r>
          </a:p>
          <a:p>
            <a:pPr eaLnBrk="1" hangingPunct="1">
              <a:spcBef>
                <a:spcPct val="0"/>
              </a:spcBef>
            </a:pPr>
            <a:r>
              <a:rPr lang="en-GB" sz="1000" dirty="0" err="1"/>
              <a:t>Kost</a:t>
            </a:r>
            <a:r>
              <a:rPr lang="en-GB" sz="1000" dirty="0"/>
              <a:t>, K., Singh, S., Vaughan, B., </a:t>
            </a:r>
            <a:r>
              <a:rPr lang="en-GB" sz="1000" dirty="0" err="1"/>
              <a:t>Trussell</a:t>
            </a:r>
            <a:r>
              <a:rPr lang="en-GB" sz="1000" dirty="0"/>
              <a:t>, J., &amp; </a:t>
            </a:r>
            <a:r>
              <a:rPr lang="en-GB" sz="1000" dirty="0" err="1"/>
              <a:t>Bankole</a:t>
            </a:r>
            <a:r>
              <a:rPr lang="en-GB" sz="1000" dirty="0"/>
              <a:t>, A. (2008). Estimates of contraceptive failure from the 2002 National Survey of Family Growth. Contraception, 77(1), 10–21. http://doi.org/10.1016/j.contraception.2007.09.013</a:t>
            </a:r>
          </a:p>
          <a:p>
            <a:pPr eaLnBrk="1" hangingPunct="1">
              <a:spcBef>
                <a:spcPct val="0"/>
              </a:spcBef>
            </a:pPr>
            <a:r>
              <a:rPr lang="en-GB" sz="1000" dirty="0" err="1"/>
              <a:t>Lanzi</a:t>
            </a:r>
            <a:r>
              <a:rPr lang="en-GB" sz="1000" dirty="0"/>
              <a:t>, R. G., Bert, S. C., &amp; Jacobs, B. K. (2009). Depression Among a Sample of First-Time Adolescent and Adult Mothers. Journal of Child and Adolescent Psychiatric Nursing, 22(4), 194–202. http://doi.org/10.1111/j.1744-6171.2009.00199.x</a:t>
            </a:r>
          </a:p>
          <a:p>
            <a:pPr eaLnBrk="1" hangingPunct="1">
              <a:spcBef>
                <a:spcPct val="0"/>
              </a:spcBef>
            </a:pPr>
            <a:r>
              <a:rPr lang="en-GB" sz="1000" dirty="0"/>
              <a:t>Lindberg, L., Santelli, J., &amp; Desai, S. (2016). Understanding the Decline in Adolescent Fertility in the United States, 2007–2012. Journal of Adolescent Health, 59(5), 577–583. http://doi.org/10.1016/j.jadohealth.2016.06.024</a:t>
            </a:r>
          </a:p>
          <a:p>
            <a:pPr eaLnBrk="1" hangingPunct="1">
              <a:spcBef>
                <a:spcPct val="0"/>
              </a:spcBef>
            </a:pPr>
            <a:r>
              <a:rPr lang="en-GB" sz="1000" dirty="0" err="1"/>
              <a:t>Macdowall</a:t>
            </a:r>
            <a:r>
              <a:rPr lang="en-GB" sz="1000" dirty="0"/>
              <a:t>, W., Jones, K. G., </a:t>
            </a:r>
            <a:r>
              <a:rPr lang="en-GB" sz="1000" dirty="0" err="1"/>
              <a:t>Tanton</a:t>
            </a:r>
            <a:r>
              <a:rPr lang="en-GB" sz="1000" dirty="0"/>
              <a:t>, C., Clifton, S., </a:t>
            </a:r>
            <a:r>
              <a:rPr lang="en-GB" sz="1000" dirty="0" err="1"/>
              <a:t>Copas</a:t>
            </a:r>
            <a:r>
              <a:rPr lang="en-GB" sz="1000" dirty="0"/>
              <a:t>, A. J., Mercer, C. H., … </a:t>
            </a:r>
            <a:r>
              <a:rPr lang="en-GB" sz="1000" dirty="0" err="1"/>
              <a:t>Wellings</a:t>
            </a:r>
            <a:r>
              <a:rPr lang="en-GB" sz="1000" dirty="0"/>
              <a:t>, K. (2015). Associations between source of information about sex and sexual health outcomes in Britain: Findings from the third National Survey of Sexual Attitudes and Lifestyles (Natsal-3). BMJ Open, 5(3). http://doi.org/10.1136/bmjopen-2015-007837</a:t>
            </a:r>
          </a:p>
          <a:p>
            <a:pPr eaLnBrk="1" hangingPunct="1">
              <a:spcBef>
                <a:spcPct val="0"/>
              </a:spcBef>
            </a:pPr>
            <a:r>
              <a:rPr lang="en-GB" sz="1000" dirty="0"/>
              <a:t>Mason-Jones, A. J., Sinclair, D., Mathews, C., </a:t>
            </a:r>
            <a:r>
              <a:rPr lang="en-GB" sz="1000" dirty="0" err="1"/>
              <a:t>Kagee</a:t>
            </a:r>
            <a:r>
              <a:rPr lang="en-GB" sz="1000" dirty="0"/>
              <a:t>, A., Hillman, A., &amp; Lombard, C. (2016). School-based interventions for preventing HIV, sexually transmitted infections, and pregnancy in adolescents. Cochrane Database of Systematic Reviews, 2016(11). http://doi.org/10.1002/14651858.CD006417.pub3</a:t>
            </a:r>
          </a:p>
          <a:p>
            <a:pPr eaLnBrk="1" hangingPunct="1">
              <a:spcBef>
                <a:spcPct val="0"/>
              </a:spcBef>
            </a:pPr>
            <a:r>
              <a:rPr lang="en-GB" sz="1000" dirty="0"/>
              <a:t>Mehta, D., </a:t>
            </a:r>
            <a:r>
              <a:rPr lang="en-GB" sz="1000" dirty="0" err="1"/>
              <a:t>Tropf</a:t>
            </a:r>
            <a:r>
              <a:rPr lang="en-GB" sz="1000" dirty="0"/>
              <a:t>, F. C., </a:t>
            </a:r>
            <a:r>
              <a:rPr lang="en-GB" sz="1000" dirty="0" err="1"/>
              <a:t>Gratten</a:t>
            </a:r>
            <a:r>
              <a:rPr lang="en-GB" sz="1000" dirty="0"/>
              <a:t>, J., </a:t>
            </a:r>
            <a:r>
              <a:rPr lang="en-GB" sz="1000" dirty="0" err="1"/>
              <a:t>Bakshi</a:t>
            </a:r>
            <a:r>
              <a:rPr lang="en-GB" sz="1000" dirty="0"/>
              <a:t>, A., Zhu, Z., </a:t>
            </a:r>
            <a:r>
              <a:rPr lang="en-GB" sz="1000" dirty="0" err="1"/>
              <a:t>Bacanu</a:t>
            </a:r>
            <a:r>
              <a:rPr lang="en-GB" sz="1000" dirty="0"/>
              <a:t>, S. A., … Lee, S. H. (2016). Evidence for genetic overlap between schizophrenia and age at first birth in women. JAMA Psychiatry, 73(5), 497–505. http://doi.org/10.1001/jamapsychiatry.2016.0129</a:t>
            </a:r>
          </a:p>
          <a:p>
            <a:pPr eaLnBrk="1" hangingPunct="1">
              <a:spcBef>
                <a:spcPct val="0"/>
              </a:spcBef>
            </a:pPr>
            <a:r>
              <a:rPr lang="en-GB" sz="1000" dirty="0" err="1"/>
              <a:t>Morinis</a:t>
            </a:r>
            <a:r>
              <a:rPr lang="en-GB" sz="1000" dirty="0"/>
              <a:t>, J., Carson, C., &amp; Quigley, M. A. (2013). Effect of teenage motherhood on cognitive outcomes in children: A population-based cohort study. Archives of Disease in Childhood, 98(12), 959–964. http://doi.org/10.1136/archdischild-2012-302525</a:t>
            </a:r>
          </a:p>
          <a:p>
            <a:pPr eaLnBrk="1" hangingPunct="1">
              <a:spcBef>
                <a:spcPct val="0"/>
              </a:spcBef>
            </a:pPr>
            <a:r>
              <a:rPr lang="en-GB" sz="1000" dirty="0"/>
              <a:t>Mulligan, K. (2016). Access to Emergency Contraception and its Impact on Fertility and Sexual </a:t>
            </a:r>
            <a:r>
              <a:rPr lang="en-GB" sz="1000" dirty="0" err="1"/>
              <a:t>Behavior</a:t>
            </a:r>
            <a:r>
              <a:rPr lang="en-GB" sz="1000" dirty="0"/>
              <a:t>. Health Economics (United Kingdom), 25(4), 455–469. http://doi.org/10.1002/hec.3163</a:t>
            </a:r>
          </a:p>
          <a:p>
            <a:pPr eaLnBrk="1" hangingPunct="1">
              <a:spcBef>
                <a:spcPct val="0"/>
              </a:spcBef>
            </a:pPr>
            <a:r>
              <a:rPr lang="en-GB" sz="1000" dirty="0"/>
              <a:t>National Centre for Social Research, Johnson, A., Fenton, K., </a:t>
            </a:r>
            <a:r>
              <a:rPr lang="en-GB" sz="1000" dirty="0" err="1"/>
              <a:t>Copas</a:t>
            </a:r>
            <a:r>
              <a:rPr lang="en-GB" sz="1000" dirty="0"/>
              <a:t>, A., Mercer, C., </a:t>
            </a:r>
            <a:r>
              <a:rPr lang="en-GB" sz="1000" dirty="0" err="1"/>
              <a:t>McCadden</a:t>
            </a:r>
            <a:r>
              <a:rPr lang="en-GB" sz="1000" dirty="0"/>
              <a:t>, A., Carder, C., Ridgway, G., </a:t>
            </a:r>
            <a:r>
              <a:rPr lang="en-GB" sz="1000" dirty="0" err="1"/>
              <a:t>Wellings</a:t>
            </a:r>
            <a:r>
              <a:rPr lang="en-GB" sz="1000" dirty="0"/>
              <a:t>, K., </a:t>
            </a:r>
            <a:r>
              <a:rPr lang="en-GB" sz="1000" dirty="0" err="1"/>
              <a:t>Macdowall</a:t>
            </a:r>
            <a:r>
              <a:rPr lang="en-GB" sz="1000" dirty="0"/>
              <a:t>, W., </a:t>
            </a:r>
            <a:r>
              <a:rPr lang="en-GB" sz="1000" dirty="0" err="1"/>
              <a:t>Nanchahal</a:t>
            </a:r>
            <a:r>
              <a:rPr lang="en-GB" sz="1000" dirty="0"/>
              <a:t>, K. (2005). National Survey of Sexual Attitudes and Lifestyles, 2000-2001. [data collection]. UK Data Service. SN: 5223, http://doi.org/10.5255/UKDA-SN-5223-1</a:t>
            </a:r>
          </a:p>
          <a:p>
            <a:pPr eaLnBrk="1" hangingPunct="1">
              <a:spcBef>
                <a:spcPct val="0"/>
              </a:spcBef>
            </a:pPr>
            <a:r>
              <a:rPr lang="en-GB" sz="1000" dirty="0"/>
              <a:t>NHS (2017). Smoking, Drinking and Drug Use Among Young People in England - 2016. Available from: https://digital.nhs.uk/data-and-information/publications/statistical/smoking-drinking-and-drug-use-among-young-people-in-england/2016</a:t>
            </a:r>
          </a:p>
          <a:p>
            <a:pPr eaLnBrk="1" hangingPunct="1">
              <a:spcBef>
                <a:spcPct val="0"/>
              </a:spcBef>
            </a:pPr>
            <a:r>
              <a:rPr lang="en-GB" sz="1000" dirty="0"/>
              <a:t>Oettinger, G. S. (1999). The Effects of Sex Education on Teen Sexual Activity and Teen Pregnancy. Journal of Political Economy, 107(3), 606–644. http://doi.org/10.1086/250073</a:t>
            </a:r>
          </a:p>
        </p:txBody>
      </p:sp>
    </p:spTree>
    <p:extLst>
      <p:ext uri="{BB962C8B-B14F-4D97-AF65-F5344CB8AC3E}">
        <p14:creationId xmlns:p14="http://schemas.microsoft.com/office/powerpoint/2010/main" val="39129023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908050"/>
            <a:ext cx="8489950" cy="576263"/>
          </a:xfrm>
        </p:spPr>
        <p:txBody>
          <a:bodyPr/>
          <a:lstStyle/>
          <a:p>
            <a:pPr>
              <a:defRPr/>
            </a:pPr>
            <a:r>
              <a:rPr lang="en-GB" dirty="0"/>
              <a:t>References (III)</a:t>
            </a:r>
            <a:endParaRPr lang="en-US" dirty="0"/>
          </a:p>
        </p:txBody>
      </p:sp>
      <p:sp>
        <p:nvSpPr>
          <p:cNvPr id="4" name="Slide Number Placeholder 3"/>
          <p:cNvSpPr>
            <a:spLocks noGrp="1"/>
          </p:cNvSpPr>
          <p:nvPr>
            <p:ph type="sldNum" sz="quarter"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fld id="{8485497F-CEFF-4755-8655-38A72BAF3279}" type="slidenum">
              <a:rPr lang="en-US" altLang="en-US" smtClean="0"/>
              <a:pPr eaLnBrk="1" hangingPunct="1">
                <a:defRPr/>
              </a:pPr>
              <a:t>58</a:t>
            </a:fld>
            <a:endParaRPr lang="en-US" altLang="en-US"/>
          </a:p>
        </p:txBody>
      </p:sp>
      <p:sp>
        <p:nvSpPr>
          <p:cNvPr id="27652" name="TextBox 2"/>
          <p:cNvSpPr txBox="1">
            <a:spLocks noChangeArrowheads="1"/>
          </p:cNvSpPr>
          <p:nvPr/>
        </p:nvSpPr>
        <p:spPr bwMode="auto">
          <a:xfrm>
            <a:off x="330200" y="1557338"/>
            <a:ext cx="8345488" cy="4862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GB" sz="1000" dirty="0"/>
              <a:t>ONS (2018). Conception statistics, England and Wales. Available from: https://www.ons.gov.uk/peoplepopulationandcommunity/birthsdeathsandmarriages/conceptionandfertilityrates/datasets/conceptionstatisticsenglandandwalesreferencetables</a:t>
            </a:r>
          </a:p>
          <a:p>
            <a:pPr eaLnBrk="1" hangingPunct="1">
              <a:spcBef>
                <a:spcPct val="0"/>
              </a:spcBef>
            </a:pPr>
            <a:r>
              <a:rPr lang="en-GB" sz="1000" dirty="0" err="1"/>
              <a:t>Oringanje</a:t>
            </a:r>
            <a:r>
              <a:rPr lang="en-GB" sz="1000" dirty="0"/>
              <a:t>, C., </a:t>
            </a:r>
            <a:r>
              <a:rPr lang="en-GB" sz="1000" dirty="0" err="1"/>
              <a:t>Meremikwu</a:t>
            </a:r>
            <a:r>
              <a:rPr lang="en-GB" sz="1000" dirty="0"/>
              <a:t>, M. M., </a:t>
            </a:r>
            <a:r>
              <a:rPr lang="en-GB" sz="1000" dirty="0" err="1"/>
              <a:t>Eko</a:t>
            </a:r>
            <a:r>
              <a:rPr lang="en-GB" sz="1000" dirty="0"/>
              <a:t>, H., </a:t>
            </a:r>
            <a:r>
              <a:rPr lang="en-GB" sz="1000" dirty="0" err="1"/>
              <a:t>Esu</a:t>
            </a:r>
            <a:r>
              <a:rPr lang="en-GB" sz="1000" dirty="0"/>
              <a:t>, E., </a:t>
            </a:r>
            <a:r>
              <a:rPr lang="en-GB" sz="1000" dirty="0" err="1"/>
              <a:t>Meremikwu</a:t>
            </a:r>
            <a:r>
              <a:rPr lang="en-GB" sz="1000" dirty="0"/>
              <a:t>, A., &amp; </a:t>
            </a:r>
            <a:r>
              <a:rPr lang="en-GB" sz="1000" dirty="0" err="1"/>
              <a:t>Ehiri</a:t>
            </a:r>
            <a:r>
              <a:rPr lang="en-GB" sz="1000" dirty="0"/>
              <a:t>, J. E. (2016). Interventions for preventing unintended pregnancies among adolescents. Cochrane Database of Systematic Reviews. http://doi.org/10.1002/14651858.CD005215.pub3</a:t>
            </a:r>
          </a:p>
          <a:p>
            <a:pPr eaLnBrk="1" hangingPunct="1">
              <a:spcBef>
                <a:spcPct val="0"/>
              </a:spcBef>
            </a:pPr>
            <a:r>
              <a:rPr lang="en-GB" sz="1000" dirty="0"/>
              <a:t>Paton, D. (2002). The economics of family planning and underage conceptions. Journal of Health Economics, 21(2), 207–225. http://doi.org/10.1016/S0167-6296(01)00115-1</a:t>
            </a:r>
          </a:p>
          <a:p>
            <a:pPr eaLnBrk="1" hangingPunct="1">
              <a:spcBef>
                <a:spcPct val="0"/>
              </a:spcBef>
            </a:pPr>
            <a:r>
              <a:rPr lang="en-GB" sz="1000" dirty="0"/>
              <a:t>Paton, D., &amp; Wright, L. (2017). The effect of spending cuts on teen pregnancy. Journal of Health Economics, 54, 135–146. http://doi.org/10.1016/j.jhealeco.2017.05.002</a:t>
            </a:r>
          </a:p>
          <a:p>
            <a:pPr eaLnBrk="1" hangingPunct="1">
              <a:spcBef>
                <a:spcPct val="0"/>
              </a:spcBef>
            </a:pPr>
            <a:r>
              <a:rPr lang="en-GB" sz="1000" dirty="0"/>
              <a:t>PHE (2018). Sexual and Reproductive Health Profiles. Available from: https://fingertips.phe.org.uk/profile/sexualhealth</a:t>
            </a:r>
          </a:p>
          <a:p>
            <a:pPr eaLnBrk="1" hangingPunct="1">
              <a:spcBef>
                <a:spcPct val="0"/>
              </a:spcBef>
            </a:pPr>
            <a:r>
              <a:rPr lang="en-GB" sz="1000" dirty="0"/>
              <a:t>Rai, R., &amp; Regan, L. (2006). Recurrent miscarriage. Lancet, 368(9535), 601–611. http://doi.org/10.1016/S0140-6736(06)69204-0</a:t>
            </a:r>
          </a:p>
          <a:p>
            <a:pPr eaLnBrk="1" hangingPunct="1">
              <a:spcBef>
                <a:spcPct val="0"/>
              </a:spcBef>
            </a:pPr>
            <a:r>
              <a:rPr lang="en-GB" sz="1000" dirty="0"/>
              <a:t>Santelli, J. S., Lindberg, L. D., Finer, L. B., &amp; Singh, S. (2007). Explaining recent declines in adolescent pregnancy in the United States: The contribution of abstinence and improved contraceptive use. American Journal of Public Health, 97(1), 150–156. http://doi.org/10.2105/AJPH.2006.089169</a:t>
            </a:r>
          </a:p>
          <a:p>
            <a:pPr eaLnBrk="1" hangingPunct="1">
              <a:spcBef>
                <a:spcPct val="0"/>
              </a:spcBef>
            </a:pPr>
            <a:r>
              <a:rPr lang="en-GB" sz="1000" dirty="0" err="1"/>
              <a:t>Sedgh</a:t>
            </a:r>
            <a:r>
              <a:rPr lang="en-GB" sz="1000" dirty="0"/>
              <a:t>, G., Finer, L. B., </a:t>
            </a:r>
            <a:r>
              <a:rPr lang="en-GB" sz="1000" dirty="0" err="1"/>
              <a:t>Bankole</a:t>
            </a:r>
            <a:r>
              <a:rPr lang="en-GB" sz="1000" dirty="0"/>
              <a:t>, A., </a:t>
            </a:r>
            <a:r>
              <a:rPr lang="en-GB" sz="1000" dirty="0" err="1"/>
              <a:t>Eilers</a:t>
            </a:r>
            <a:r>
              <a:rPr lang="en-GB" sz="1000" dirty="0"/>
              <a:t>, M. A., &amp; Singh, S. (2015). Adolescent Pregnancy, Birth, and Abortion Rates Across Countries: Levels and Recent Trends. Journal of Adolescent Health, 56(2), 223–230. http://doi.org/10.1016/J.JADOHEALTH.2014.09.007</a:t>
            </a:r>
          </a:p>
          <a:p>
            <a:pPr eaLnBrk="1" hangingPunct="1">
              <a:spcBef>
                <a:spcPct val="0"/>
              </a:spcBef>
            </a:pPr>
            <a:r>
              <a:rPr lang="en-GB" sz="1000" dirty="0"/>
              <a:t>Social Exclusion Unit (1999) Teenage Pregnancy: report by the Social Exclusion Unit presented to Parliament by the Prime Minister by command of Her Majesty. Available from: http://dera.ioe.ac.uk/15086/</a:t>
            </a:r>
          </a:p>
          <a:p>
            <a:pPr eaLnBrk="1" hangingPunct="1">
              <a:spcBef>
                <a:spcPct val="0"/>
              </a:spcBef>
            </a:pPr>
            <a:r>
              <a:rPr lang="en-GB" sz="1000" dirty="0"/>
              <a:t>Steiner, R. J., </a:t>
            </a:r>
            <a:r>
              <a:rPr lang="en-GB" sz="1000" dirty="0" err="1"/>
              <a:t>Liddon</a:t>
            </a:r>
            <a:r>
              <a:rPr lang="en-GB" sz="1000" dirty="0"/>
              <a:t>, N., </a:t>
            </a:r>
            <a:r>
              <a:rPr lang="en-GB" sz="1000" dirty="0" err="1"/>
              <a:t>Swartzendruber</a:t>
            </a:r>
            <a:r>
              <a:rPr lang="en-GB" sz="1000" dirty="0"/>
              <a:t>, A. L., </a:t>
            </a:r>
            <a:r>
              <a:rPr lang="en-GB" sz="1000" dirty="0" err="1"/>
              <a:t>Rasberry</a:t>
            </a:r>
            <a:r>
              <a:rPr lang="en-GB" sz="1000" dirty="0"/>
              <a:t>, C. N., &amp; Sales, J. M. (2016). Long-acting reversible contraception and condom use among female US high school students: Implications for sexually transmitted infection prevention. JAMA </a:t>
            </a:r>
            <a:r>
              <a:rPr lang="en-GB" sz="1000" dirty="0" err="1"/>
              <a:t>Pediatrics</a:t>
            </a:r>
            <a:r>
              <a:rPr lang="en-GB" sz="1000" dirty="0"/>
              <a:t>, 170(5), 428–434. http://doi.org/10.1001/jamapediatrics.2016.0007</a:t>
            </a:r>
          </a:p>
          <a:p>
            <a:pPr eaLnBrk="1" hangingPunct="1">
              <a:spcBef>
                <a:spcPct val="0"/>
              </a:spcBef>
            </a:pPr>
            <a:r>
              <a:rPr lang="en-GB" sz="1000" dirty="0" err="1"/>
              <a:t>Trussell</a:t>
            </a:r>
            <a:r>
              <a:rPr lang="en-GB" sz="1000" dirty="0"/>
              <a:t>, J. (2011). Contraceptive failure in the United States. Contraception, 83(5), 397–404. http://doi.org/10.1016/j.contraception.2011.01.021</a:t>
            </a:r>
          </a:p>
          <a:p>
            <a:pPr eaLnBrk="1" hangingPunct="1">
              <a:spcBef>
                <a:spcPct val="0"/>
              </a:spcBef>
            </a:pPr>
            <a:r>
              <a:rPr lang="en-GB" sz="1000" dirty="0" err="1"/>
              <a:t>Wellings</a:t>
            </a:r>
            <a:r>
              <a:rPr lang="en-GB" sz="1000" dirty="0"/>
              <a:t>, K., Jones, K. G., Mercer, C. H., </a:t>
            </a:r>
            <a:r>
              <a:rPr lang="en-GB" sz="1000" dirty="0" err="1"/>
              <a:t>Tanton</a:t>
            </a:r>
            <a:r>
              <a:rPr lang="en-GB" sz="1000" dirty="0"/>
              <a:t>, C., Clifton, S., </a:t>
            </a:r>
            <a:r>
              <a:rPr lang="en-GB" sz="1000" dirty="0" err="1"/>
              <a:t>Datta</a:t>
            </a:r>
            <a:r>
              <a:rPr lang="en-GB" sz="1000" dirty="0"/>
              <a:t>, J., … Johnson, A. M. (2013). The prevalence of unplanned pregnancy and associated factors in Britain: Findings from the third National Survey of Sexual Attitudes and Lifestyles (Natsal-3). The Lancet, 382(9907), 1807–1816. http://doi.org/10.1016/S0140-6736(13)62071-1</a:t>
            </a:r>
          </a:p>
          <a:p>
            <a:pPr eaLnBrk="1" hangingPunct="1">
              <a:spcBef>
                <a:spcPct val="0"/>
              </a:spcBef>
            </a:pPr>
            <a:r>
              <a:rPr lang="en-GB" sz="1000" dirty="0" err="1"/>
              <a:t>Wellings</a:t>
            </a:r>
            <a:r>
              <a:rPr lang="en-GB" sz="1000" dirty="0"/>
              <a:t>, K., Palmer, M. J., Geary, R. S., Gibson, L. J., </a:t>
            </a:r>
            <a:r>
              <a:rPr lang="en-GB" sz="1000" dirty="0" err="1"/>
              <a:t>Copas</a:t>
            </a:r>
            <a:r>
              <a:rPr lang="en-GB" sz="1000" dirty="0"/>
              <a:t>, A., </a:t>
            </a:r>
            <a:r>
              <a:rPr lang="en-GB" sz="1000" dirty="0" err="1"/>
              <a:t>Datta</a:t>
            </a:r>
            <a:r>
              <a:rPr lang="en-GB" sz="1000" dirty="0"/>
              <a:t>, J., … Wilkinson, P. (2016). Changes in conceptions in women younger than 18 years and the circumstances of young mothers in England in 2000–12: an observational study. The Lancet, 388(10044), 586–595. http://doi.org/10.1016/S0140-6736(16)30449-4</a:t>
            </a:r>
          </a:p>
          <a:p>
            <a:pPr eaLnBrk="1" hangingPunct="1">
              <a:spcBef>
                <a:spcPct val="0"/>
              </a:spcBef>
            </a:pPr>
            <a:r>
              <a:rPr lang="en-GB" sz="1000" dirty="0"/>
              <a:t>Wiggins, M., </a:t>
            </a:r>
            <a:r>
              <a:rPr lang="en-GB" sz="1000" dirty="0" err="1"/>
              <a:t>Bonell</a:t>
            </a:r>
            <a:r>
              <a:rPr lang="en-GB" sz="1000" dirty="0"/>
              <a:t>, C., </a:t>
            </a:r>
            <a:r>
              <a:rPr lang="en-GB" sz="1000" dirty="0" err="1"/>
              <a:t>Sawtell</a:t>
            </a:r>
            <a:r>
              <a:rPr lang="en-GB" sz="1000" dirty="0"/>
              <a:t>, M., </a:t>
            </a:r>
            <a:r>
              <a:rPr lang="en-GB" sz="1000" dirty="0" err="1"/>
              <a:t>Austerberry</a:t>
            </a:r>
            <a:r>
              <a:rPr lang="en-GB" sz="1000" dirty="0"/>
              <a:t>, H., Burchett, H., Allen, E., &amp; Strange, V. (2009). Health outcomes of youth development programme in England: prospective matched comparison study. </a:t>
            </a:r>
            <a:r>
              <a:rPr lang="en-GB" sz="1000" dirty="0" err="1"/>
              <a:t>Bmj</a:t>
            </a:r>
            <a:r>
              <a:rPr lang="en-GB" sz="1000" dirty="0"/>
              <a:t>, 339(jul07 2), b2534–b2534. http://doi.org/10.1136/bmj.b2534</a:t>
            </a:r>
          </a:p>
        </p:txBody>
      </p:sp>
    </p:spTree>
    <p:extLst>
      <p:ext uri="{BB962C8B-B14F-4D97-AF65-F5344CB8AC3E}">
        <p14:creationId xmlns:p14="http://schemas.microsoft.com/office/powerpoint/2010/main" val="2622100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908050"/>
            <a:ext cx="8489950" cy="576263"/>
          </a:xfrm>
        </p:spPr>
        <p:txBody>
          <a:bodyPr/>
          <a:lstStyle/>
          <a:p>
            <a:pPr>
              <a:defRPr/>
            </a:pPr>
            <a:r>
              <a:rPr lang="en-GB" dirty="0"/>
              <a:t>Why Tackle Teenage Pregnancy? (III)</a:t>
            </a:r>
            <a:endParaRPr lang="en-US" dirty="0"/>
          </a:p>
        </p:txBody>
      </p:sp>
      <p:sp>
        <p:nvSpPr>
          <p:cNvPr id="4" name="Slide Number Placeholder 3"/>
          <p:cNvSpPr>
            <a:spLocks noGrp="1"/>
          </p:cNvSpPr>
          <p:nvPr>
            <p:ph type="sldNum" sz="quarter"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fld id="{E0C65A62-1CFA-4671-83F7-8B2B8F71F7BD}" type="slidenum">
              <a:rPr lang="en-US" altLang="en-US" smtClean="0"/>
              <a:pPr eaLnBrk="1" hangingPunct="1">
                <a:defRPr/>
              </a:pPr>
              <a:t>5</a:t>
            </a:fld>
            <a:endParaRPr lang="en-US" altLang="en-US"/>
          </a:p>
        </p:txBody>
      </p:sp>
      <p:pic>
        <p:nvPicPr>
          <p:cNvPr id="6" name="Picture 5"/>
          <p:cNvPicPr>
            <a:picLocks noChangeAspect="1"/>
          </p:cNvPicPr>
          <p:nvPr/>
        </p:nvPicPr>
        <p:blipFill>
          <a:blip r:embed="rId3"/>
          <a:stretch>
            <a:fillRect/>
          </a:stretch>
        </p:blipFill>
        <p:spPr>
          <a:xfrm>
            <a:off x="1259368" y="1484921"/>
            <a:ext cx="6631614" cy="4852379"/>
          </a:xfrm>
          <a:prstGeom prst="rect">
            <a:avLst/>
          </a:prstGeom>
        </p:spPr>
      </p:pic>
      <p:sp>
        <p:nvSpPr>
          <p:cNvPr id="5" name="TextBox 4"/>
          <p:cNvSpPr txBox="1"/>
          <p:nvPr/>
        </p:nvSpPr>
        <p:spPr>
          <a:xfrm>
            <a:off x="7354913" y="6102993"/>
            <a:ext cx="1191352" cy="246221"/>
          </a:xfrm>
          <a:prstGeom prst="rect">
            <a:avLst/>
          </a:prstGeom>
          <a:noFill/>
        </p:spPr>
        <p:txBody>
          <a:bodyPr wrap="none" rtlCol="0">
            <a:spAutoFit/>
          </a:bodyPr>
          <a:lstStyle/>
          <a:p>
            <a:r>
              <a:rPr lang="en-GB" sz="1000" dirty="0"/>
              <a:t>Data: PHE (2018)</a:t>
            </a:r>
          </a:p>
        </p:txBody>
      </p:sp>
    </p:spTree>
    <p:extLst>
      <p:ext uri="{BB962C8B-B14F-4D97-AF65-F5344CB8AC3E}">
        <p14:creationId xmlns:p14="http://schemas.microsoft.com/office/powerpoint/2010/main" val="418394805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908050"/>
            <a:ext cx="8489950" cy="576263"/>
          </a:xfrm>
        </p:spPr>
        <p:txBody>
          <a:bodyPr/>
          <a:lstStyle/>
          <a:p>
            <a:pPr>
              <a:defRPr/>
            </a:pPr>
            <a:r>
              <a:rPr lang="en-GB" dirty="0"/>
              <a:t>References (IV)</a:t>
            </a:r>
            <a:endParaRPr lang="en-US" dirty="0"/>
          </a:p>
        </p:txBody>
      </p:sp>
      <p:sp>
        <p:nvSpPr>
          <p:cNvPr id="4" name="Slide Number Placeholder 3"/>
          <p:cNvSpPr>
            <a:spLocks noGrp="1"/>
          </p:cNvSpPr>
          <p:nvPr>
            <p:ph type="sldNum" sz="quarter"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fld id="{8485497F-CEFF-4755-8655-38A72BAF3279}" type="slidenum">
              <a:rPr lang="en-US" altLang="en-US" smtClean="0"/>
              <a:pPr eaLnBrk="1" hangingPunct="1">
                <a:defRPr/>
              </a:pPr>
              <a:t>59</a:t>
            </a:fld>
            <a:endParaRPr lang="en-US" altLang="en-US"/>
          </a:p>
        </p:txBody>
      </p:sp>
      <p:sp>
        <p:nvSpPr>
          <p:cNvPr id="27652" name="TextBox 2"/>
          <p:cNvSpPr txBox="1">
            <a:spLocks noChangeArrowheads="1"/>
          </p:cNvSpPr>
          <p:nvPr/>
        </p:nvSpPr>
        <p:spPr bwMode="auto">
          <a:xfrm>
            <a:off x="330200" y="1557338"/>
            <a:ext cx="8345488" cy="15234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GB" sz="1000" dirty="0"/>
              <a:t>Wight, D. (2011). The effectiveness of school-based sex education: What do rigorous evaluations in Britain tell us? Education and Health 29(4),72-78. http://sheu.org.uk/sites/sheu.org.uk/files/imagepicker/1/294dw.pdf</a:t>
            </a:r>
          </a:p>
          <a:p>
            <a:pPr eaLnBrk="1" hangingPunct="1">
              <a:spcBef>
                <a:spcPct val="0"/>
              </a:spcBef>
            </a:pPr>
            <a:r>
              <a:rPr lang="en-GB" sz="1000" dirty="0"/>
              <a:t>Wilkinson, P., French, R., Kane, R., </a:t>
            </a:r>
            <a:r>
              <a:rPr lang="en-GB" sz="1000" dirty="0" err="1"/>
              <a:t>Lachowycz</a:t>
            </a:r>
            <a:r>
              <a:rPr lang="en-GB" sz="1000" dirty="0"/>
              <a:t>, K., Stephenson, J., Grundy, C., … </a:t>
            </a:r>
            <a:r>
              <a:rPr lang="en-GB" sz="1000" dirty="0" err="1"/>
              <a:t>Wellings</a:t>
            </a:r>
            <a:r>
              <a:rPr lang="en-GB" sz="1000" dirty="0"/>
              <a:t>, K. (2006). Teenage conceptions, abortions, and births in England, 1994-2003, and the national teenage pregnancy strategy. Lancet, 368(9550), 1879–1886. http://doi.org/10.1016/S0140-6736(06)69777-8</a:t>
            </a:r>
          </a:p>
          <a:p>
            <a:pPr eaLnBrk="1" hangingPunct="1">
              <a:spcBef>
                <a:spcPct val="0"/>
              </a:spcBef>
            </a:pPr>
            <a:r>
              <a:rPr lang="en-GB" sz="1000" dirty="0"/>
              <a:t>Williams, Rachel. (2011) Cuts threaten to do undo progress on reducing teenage pregnancies. The </a:t>
            </a:r>
            <a:r>
              <a:rPr lang="en-GB" sz="1000" dirty="0" err="1"/>
              <a:t>Gurdian</a:t>
            </a:r>
            <a:r>
              <a:rPr lang="en-GB" sz="1000" dirty="0"/>
              <a:t>. [Online] 9th August 2011. Available from: http://www.theguardian.com/society/2011/aug/09/cuts-undo-progress-teenage-pregnancies</a:t>
            </a:r>
          </a:p>
          <a:p>
            <a:pPr eaLnBrk="1" hangingPunct="1">
              <a:spcBef>
                <a:spcPct val="0"/>
              </a:spcBef>
            </a:pPr>
            <a:r>
              <a:rPr lang="en-GB" sz="1000" dirty="0"/>
              <a:t>World Bank (2018). Adolescent fertility rate. Available from: https://data.worldbank.org/indicator/SP.ADO.TFRT</a:t>
            </a:r>
          </a:p>
          <a:p>
            <a:pPr eaLnBrk="1" hangingPunct="1">
              <a:spcBef>
                <a:spcPct val="0"/>
              </a:spcBef>
            </a:pPr>
            <a:endParaRPr lang="en-GB" altLang="en-US" sz="1300" dirty="0"/>
          </a:p>
        </p:txBody>
      </p:sp>
    </p:spTree>
    <p:extLst>
      <p:ext uri="{BB962C8B-B14F-4D97-AF65-F5344CB8AC3E}">
        <p14:creationId xmlns:p14="http://schemas.microsoft.com/office/powerpoint/2010/main" val="3065148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908050"/>
            <a:ext cx="8489950" cy="576263"/>
          </a:xfrm>
        </p:spPr>
        <p:txBody>
          <a:bodyPr/>
          <a:lstStyle/>
          <a:p>
            <a:pPr>
              <a:defRPr/>
            </a:pPr>
            <a:r>
              <a:rPr lang="en-GB" dirty="0"/>
              <a:t>The Teenage Pregnancy Strategy (I)</a:t>
            </a:r>
            <a:endParaRPr lang="en-US" dirty="0"/>
          </a:p>
        </p:txBody>
      </p:sp>
      <p:sp>
        <p:nvSpPr>
          <p:cNvPr id="4" name="Slide Number Placeholder 3"/>
          <p:cNvSpPr>
            <a:spLocks noGrp="1"/>
          </p:cNvSpPr>
          <p:nvPr>
            <p:ph type="sldNum" sz="quarter"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fld id="{E0C65A62-1CFA-4671-83F7-8B2B8F71F7BD}" type="slidenum">
              <a:rPr lang="en-US" altLang="en-US" smtClean="0"/>
              <a:pPr eaLnBrk="1" hangingPunct="1">
                <a:defRPr/>
              </a:pPr>
              <a:t>6</a:t>
            </a:fld>
            <a:endParaRPr lang="en-US" altLang="en-US"/>
          </a:p>
        </p:txBody>
      </p:sp>
      <p:pic>
        <p:nvPicPr>
          <p:cNvPr id="3" name="Picture 2"/>
          <p:cNvPicPr>
            <a:picLocks noChangeAspect="1"/>
          </p:cNvPicPr>
          <p:nvPr/>
        </p:nvPicPr>
        <p:blipFill>
          <a:blip r:embed="rId3"/>
          <a:stretch>
            <a:fillRect/>
          </a:stretch>
        </p:blipFill>
        <p:spPr>
          <a:xfrm>
            <a:off x="2627784" y="1484313"/>
            <a:ext cx="3888432" cy="5131000"/>
          </a:xfrm>
          <a:prstGeom prst="rect">
            <a:avLst/>
          </a:prstGeom>
          <a:ln>
            <a:solidFill>
              <a:srgbClr val="2D2D2D"/>
            </a:solidFill>
          </a:ln>
        </p:spPr>
      </p:pic>
      <p:sp>
        <p:nvSpPr>
          <p:cNvPr id="5" name="TextBox 4"/>
          <p:cNvSpPr txBox="1"/>
          <p:nvPr/>
        </p:nvSpPr>
        <p:spPr>
          <a:xfrm>
            <a:off x="6777554" y="6091079"/>
            <a:ext cx="1781257" cy="246221"/>
          </a:xfrm>
          <a:prstGeom prst="rect">
            <a:avLst/>
          </a:prstGeom>
          <a:noFill/>
        </p:spPr>
        <p:txBody>
          <a:bodyPr wrap="none" rtlCol="0">
            <a:spAutoFit/>
          </a:bodyPr>
          <a:lstStyle/>
          <a:p>
            <a:r>
              <a:rPr lang="en-GB" sz="1000" dirty="0"/>
              <a:t>Social Exclusion Unit (1999)</a:t>
            </a:r>
          </a:p>
        </p:txBody>
      </p:sp>
    </p:spTree>
    <p:extLst>
      <p:ext uri="{BB962C8B-B14F-4D97-AF65-F5344CB8AC3E}">
        <p14:creationId xmlns:p14="http://schemas.microsoft.com/office/powerpoint/2010/main" val="23937950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908050"/>
            <a:ext cx="8489950" cy="576263"/>
          </a:xfrm>
        </p:spPr>
        <p:txBody>
          <a:bodyPr/>
          <a:lstStyle/>
          <a:p>
            <a:pPr>
              <a:defRPr/>
            </a:pPr>
            <a:r>
              <a:rPr lang="en-GB" dirty="0"/>
              <a:t>The Teenage Pregnancy Strategy (II)</a:t>
            </a:r>
            <a:endParaRPr lang="en-US" dirty="0"/>
          </a:p>
        </p:txBody>
      </p:sp>
      <p:sp>
        <p:nvSpPr>
          <p:cNvPr id="4" name="Slide Number Placeholder 3"/>
          <p:cNvSpPr>
            <a:spLocks noGrp="1"/>
          </p:cNvSpPr>
          <p:nvPr>
            <p:ph type="sldNum" sz="quarter"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fld id="{E0C65A62-1CFA-4671-83F7-8B2B8F71F7BD}" type="slidenum">
              <a:rPr lang="en-US" altLang="en-US" smtClean="0"/>
              <a:pPr eaLnBrk="1" hangingPunct="1">
                <a:defRPr/>
              </a:pPr>
              <a:t>7</a:t>
            </a:fld>
            <a:endParaRPr lang="en-US" altLang="en-US" dirty="0"/>
          </a:p>
        </p:txBody>
      </p:sp>
      <p:pic>
        <p:nvPicPr>
          <p:cNvPr id="8" name="Picture 7"/>
          <p:cNvPicPr>
            <a:picLocks noChangeAspect="1"/>
          </p:cNvPicPr>
          <p:nvPr/>
        </p:nvPicPr>
        <p:blipFill>
          <a:blip r:embed="rId3"/>
          <a:stretch>
            <a:fillRect/>
          </a:stretch>
        </p:blipFill>
        <p:spPr>
          <a:xfrm>
            <a:off x="1258952" y="1484313"/>
            <a:ext cx="6632445" cy="4852987"/>
          </a:xfrm>
          <a:prstGeom prst="rect">
            <a:avLst/>
          </a:prstGeom>
        </p:spPr>
      </p:pic>
      <p:sp>
        <p:nvSpPr>
          <p:cNvPr id="5" name="TextBox 4"/>
          <p:cNvSpPr txBox="1"/>
          <p:nvPr/>
        </p:nvSpPr>
        <p:spPr>
          <a:xfrm>
            <a:off x="7017639" y="6091079"/>
            <a:ext cx="1588897" cy="246221"/>
          </a:xfrm>
          <a:prstGeom prst="rect">
            <a:avLst/>
          </a:prstGeom>
          <a:noFill/>
        </p:spPr>
        <p:txBody>
          <a:bodyPr wrap="none" rtlCol="0">
            <a:spAutoFit/>
          </a:bodyPr>
          <a:lstStyle/>
          <a:p>
            <a:r>
              <a:rPr lang="en-GB" sz="1000" dirty="0"/>
              <a:t>Data: World Bank (2018)</a:t>
            </a:r>
          </a:p>
        </p:txBody>
      </p:sp>
    </p:spTree>
    <p:extLst>
      <p:ext uri="{BB962C8B-B14F-4D97-AF65-F5344CB8AC3E}">
        <p14:creationId xmlns:p14="http://schemas.microsoft.com/office/powerpoint/2010/main" val="372489190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908050"/>
            <a:ext cx="8489950" cy="576263"/>
          </a:xfrm>
        </p:spPr>
        <p:txBody>
          <a:bodyPr/>
          <a:lstStyle/>
          <a:p>
            <a:pPr>
              <a:defRPr/>
            </a:pPr>
            <a:r>
              <a:rPr lang="en-GB" dirty="0"/>
              <a:t>The Teenage Pregnancy Strategy (III)</a:t>
            </a:r>
            <a:endParaRPr lang="en-US" dirty="0"/>
          </a:p>
        </p:txBody>
      </p:sp>
      <p:sp>
        <p:nvSpPr>
          <p:cNvPr id="4" name="Slide Number Placeholder 3"/>
          <p:cNvSpPr>
            <a:spLocks noGrp="1"/>
          </p:cNvSpPr>
          <p:nvPr>
            <p:ph type="sldNum" sz="quarter" idx="10"/>
          </p:nvPr>
        </p:nvSpPr>
        <p:spPr/>
        <p:txBody>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eaLnBrk="1" hangingPunct="1">
              <a:defRPr/>
            </a:pPr>
            <a:fld id="{8485497F-CEFF-4755-8655-38A72BAF3279}" type="slidenum">
              <a:rPr lang="en-US" altLang="en-US" smtClean="0"/>
              <a:pPr eaLnBrk="1" hangingPunct="1">
                <a:defRPr/>
              </a:pPr>
              <a:t>8</a:t>
            </a:fld>
            <a:endParaRPr lang="en-US" altLang="en-US"/>
          </a:p>
        </p:txBody>
      </p:sp>
      <p:sp>
        <p:nvSpPr>
          <p:cNvPr id="27652" name="TextBox 2"/>
          <p:cNvSpPr txBox="1">
            <a:spLocks noChangeArrowheads="1"/>
          </p:cNvSpPr>
          <p:nvPr/>
        </p:nvSpPr>
        <p:spPr bwMode="auto">
          <a:xfrm>
            <a:off x="330200" y="1557338"/>
            <a:ext cx="8345488"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2800">
                <a:solidFill>
                  <a:schemeClr val="tx1"/>
                </a:solidFill>
                <a:latin typeface="Arial" panose="020B0604020202020204" pitchFamily="34" charset="0"/>
                <a:ea typeface="ＭＳ Ｐゴシック" panose="020B0600070205080204" pitchFamily="34" charset="-128"/>
              </a:defRPr>
            </a:lvl1pPr>
            <a:lvl2pPr marL="742950" indent="-285750">
              <a:spcBef>
                <a:spcPct val="20000"/>
              </a:spcBef>
              <a:buChar char="–"/>
              <a:defRPr sz="2400">
                <a:solidFill>
                  <a:schemeClr val="tx1"/>
                </a:solidFill>
                <a:latin typeface="Arial" panose="020B0604020202020204" pitchFamily="34" charset="0"/>
                <a:ea typeface="ＭＳ Ｐゴシック" panose="020B0600070205080204" pitchFamily="34" charset="-128"/>
              </a:defRPr>
            </a:lvl2pPr>
            <a:lvl3pPr marL="11430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ＭＳ Ｐゴシック" panose="020B0600070205080204" pitchFamily="34" charset="-128"/>
              </a:defRPr>
            </a:lvl9pPr>
          </a:lstStyle>
          <a:p>
            <a:pPr eaLnBrk="1" hangingPunct="1">
              <a:spcBef>
                <a:spcPct val="0"/>
              </a:spcBef>
            </a:pPr>
            <a:r>
              <a:rPr lang="en-US" altLang="en-US" sz="1600" dirty="0"/>
              <a:t>Goals to be achieved by 2010:</a:t>
            </a:r>
          </a:p>
          <a:p>
            <a:pPr lvl="1" eaLnBrk="1" hangingPunct="1">
              <a:spcBef>
                <a:spcPct val="0"/>
              </a:spcBef>
              <a:buFont typeface="+mj-lt"/>
              <a:buAutoNum type="arabicPeriod"/>
            </a:pPr>
            <a:r>
              <a:rPr lang="en-US" altLang="en-US" sz="1600" dirty="0"/>
              <a:t>Reduction in under-18 conception rate by 50% overall;</a:t>
            </a:r>
          </a:p>
          <a:p>
            <a:pPr lvl="1" eaLnBrk="1" hangingPunct="1">
              <a:spcBef>
                <a:spcPct val="0"/>
              </a:spcBef>
              <a:buFont typeface="+mj-lt"/>
              <a:buAutoNum type="arabicPeriod"/>
            </a:pPr>
            <a:r>
              <a:rPr lang="en-US" altLang="en-US" sz="1600" dirty="0"/>
              <a:t>Setting of under-16 on a downward trend; and</a:t>
            </a:r>
          </a:p>
          <a:p>
            <a:pPr lvl="1" eaLnBrk="1" hangingPunct="1">
              <a:spcBef>
                <a:spcPct val="0"/>
              </a:spcBef>
              <a:buFont typeface="+mj-lt"/>
              <a:buAutoNum type="arabicPeriod"/>
            </a:pPr>
            <a:r>
              <a:rPr lang="en-US" altLang="en-US" sz="1600" dirty="0"/>
              <a:t>Participation of teenage parents in employment, education or training of 60%</a:t>
            </a:r>
          </a:p>
          <a:p>
            <a:pPr lvl="1" eaLnBrk="1" hangingPunct="1">
              <a:spcBef>
                <a:spcPct val="0"/>
              </a:spcBef>
              <a:buFont typeface="+mj-lt"/>
              <a:buAutoNum type="arabicPeriod"/>
            </a:pPr>
            <a:endParaRPr lang="en-US" altLang="en-US" sz="1600" dirty="0"/>
          </a:p>
          <a:p>
            <a:pPr eaLnBrk="1" hangingPunct="1">
              <a:spcBef>
                <a:spcPct val="0"/>
              </a:spcBef>
            </a:pPr>
            <a:r>
              <a:rPr lang="en-US" altLang="en-US" sz="1600" dirty="0"/>
              <a:t>National Media Campaign and Local Strategies</a:t>
            </a:r>
          </a:p>
          <a:p>
            <a:pPr eaLnBrk="1" hangingPunct="1">
              <a:spcBef>
                <a:spcPct val="0"/>
              </a:spcBef>
            </a:pPr>
            <a:endParaRPr lang="en-US" altLang="en-US" sz="1600" dirty="0"/>
          </a:p>
          <a:p>
            <a:pPr eaLnBrk="1" hangingPunct="1">
              <a:spcBef>
                <a:spcPct val="0"/>
              </a:spcBef>
            </a:pPr>
            <a:r>
              <a:rPr lang="en-US" altLang="en-US" sz="1600" dirty="0"/>
              <a:t>Local strategies developed with guidance and final approval from central Teenage Pregnancy Unit (TPU) and regional Teenage Pregnancy Coordinators.</a:t>
            </a:r>
          </a:p>
          <a:p>
            <a:pPr eaLnBrk="1" hangingPunct="1">
              <a:spcBef>
                <a:spcPct val="0"/>
              </a:spcBef>
            </a:pPr>
            <a:endParaRPr lang="en-US" altLang="en-US" sz="1600" dirty="0"/>
          </a:p>
          <a:p>
            <a:pPr eaLnBrk="1" hangingPunct="1">
              <a:spcBef>
                <a:spcPct val="0"/>
              </a:spcBef>
            </a:pPr>
            <a:r>
              <a:rPr lang="en-US" altLang="en-US" sz="1600" dirty="0"/>
              <a:t>Local strategies supported via Local Implementation Grants (</a:t>
            </a:r>
            <a:r>
              <a:rPr lang="en-US" altLang="en-US" sz="1600" dirty="0" smtClean="0"/>
              <a:t>LIGs)</a:t>
            </a:r>
            <a:endParaRPr lang="en-US" altLang="en-US" sz="1600" dirty="0"/>
          </a:p>
          <a:p>
            <a:pPr lvl="1" eaLnBrk="1" hangingPunct="1">
              <a:spcBef>
                <a:spcPct val="0"/>
              </a:spcBef>
            </a:pPr>
            <a:r>
              <a:rPr lang="en-US" altLang="en-US" sz="1600" dirty="0"/>
              <a:t>£150k - £600k per local authority per annum (~£27.5m per year overall)</a:t>
            </a:r>
          </a:p>
          <a:p>
            <a:pPr lvl="1" eaLnBrk="1" hangingPunct="1">
              <a:spcBef>
                <a:spcPct val="0"/>
              </a:spcBef>
            </a:pPr>
            <a:r>
              <a:rPr lang="en-US" altLang="en-US" sz="1600" dirty="0"/>
              <a:t>Initially ring-fenced, to be used for employing teenage pregnancy coordinators, setting up partnership boards, and starting new initiatives or extending existing schemes.</a:t>
            </a:r>
          </a:p>
          <a:p>
            <a:pPr lvl="1" eaLnBrk="1" hangingPunct="1">
              <a:spcBef>
                <a:spcPct val="0"/>
              </a:spcBef>
            </a:pPr>
            <a:endParaRPr lang="en-US" altLang="en-US" sz="1600" dirty="0"/>
          </a:p>
          <a:p>
            <a:pPr eaLnBrk="1" hangingPunct="1">
              <a:spcBef>
                <a:spcPct val="0"/>
              </a:spcBef>
            </a:pPr>
            <a:r>
              <a:rPr lang="en-US" altLang="en-US" sz="1600" dirty="0"/>
              <a:t>Cross-departmental ‘whole systems’ approach with boards involving stakeholders from education, </a:t>
            </a:r>
            <a:r>
              <a:rPr lang="en-US" altLang="en-US" sz="1600" dirty="0" err="1"/>
              <a:t>Connexions</a:t>
            </a:r>
            <a:r>
              <a:rPr lang="en-US" altLang="en-US" sz="1600" dirty="0"/>
              <a:t>, health, housing, social services and the voluntary sector.</a:t>
            </a:r>
          </a:p>
          <a:p>
            <a:pPr eaLnBrk="1" hangingPunct="1">
              <a:spcBef>
                <a:spcPct val="0"/>
              </a:spcBef>
            </a:pPr>
            <a:endParaRPr lang="en-US" altLang="en-US" sz="1600" dirty="0"/>
          </a:p>
          <a:p>
            <a:pPr eaLnBrk="1" hangingPunct="1">
              <a:spcBef>
                <a:spcPct val="0"/>
              </a:spcBef>
            </a:pPr>
            <a:endParaRPr lang="en-GB" altLang="en-US" sz="1600" dirty="0"/>
          </a:p>
        </p:txBody>
      </p:sp>
    </p:spTree>
    <p:extLst>
      <p:ext uri="{BB962C8B-B14F-4D97-AF65-F5344CB8AC3E}">
        <p14:creationId xmlns:p14="http://schemas.microsoft.com/office/powerpoint/2010/main" val="3878504159"/>
      </p:ext>
    </p:extLst>
  </p:cSld>
  <p:clrMapOvr>
    <a:masterClrMapping/>
  </p:clrMapOvr>
  <p:timing>
    <p:tnLst>
      <p:par>
        <p:cTn id="1" dur="indefinite" restart="never" nodeType="tmRoot"/>
      </p:par>
    </p:tnLst>
  </p:timing>
</p:sld>
</file>

<file path=ppt/theme/theme1.xml><?xml version="1.0" encoding="utf-8"?>
<a:theme xmlns:a="http://schemas.openxmlformats.org/drawingml/2006/main" name="Custom Design">
  <a:themeElements>
    <a:clrScheme name="Custom 5">
      <a:dk1>
        <a:srgbClr val="6C85F4"/>
      </a:dk1>
      <a:lt1>
        <a:sysClr val="window" lastClr="FFFFFF"/>
      </a:lt1>
      <a:dk2>
        <a:srgbClr val="1F497D"/>
      </a:dk2>
      <a:lt2>
        <a:srgbClr val="EEECE1"/>
      </a:lt2>
      <a:accent1>
        <a:srgbClr val="6C85F4"/>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Design">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Custom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Custom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Custom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Custom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Custom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Custom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Custom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Custom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Custom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Custom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Custom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Custom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
      <a:clrScheme name="Custom Design 13">
        <a:dk1>
          <a:srgbClr val="000000"/>
        </a:dk1>
        <a:lt1>
          <a:srgbClr val="FFFFFF"/>
        </a:lt1>
        <a:dk2>
          <a:srgbClr val="000000"/>
        </a:dk2>
        <a:lt2>
          <a:srgbClr val="808080"/>
        </a:lt2>
        <a:accent1>
          <a:srgbClr val="7FA1AC"/>
        </a:accent1>
        <a:accent2>
          <a:srgbClr val="004359"/>
        </a:accent2>
        <a:accent3>
          <a:srgbClr val="FFFFFF"/>
        </a:accent3>
        <a:accent4>
          <a:srgbClr val="000000"/>
        </a:accent4>
        <a:accent5>
          <a:srgbClr val="C0CDD2"/>
        </a:accent5>
        <a:accent6>
          <a:srgbClr val="003C50"/>
        </a:accent6>
        <a:hlink>
          <a:srgbClr val="4B4620"/>
        </a:hlink>
        <a:folHlink>
          <a:srgbClr val="B25D86"/>
        </a:folHlink>
      </a:clrScheme>
      <a:clrMap bg1="lt1" tx1="dk1" bg2="lt2" tx2="dk2" accent1="accent1" accent2="accent2" accent3="accent3" accent4="accent4" accent5="accent5" accent6="accent6" hlink="hlink" folHlink="folHlink"/>
    </a:extraClrScheme>
    <a:extraClrScheme>
      <a:clrScheme name="Custom Design 14">
        <a:dk1>
          <a:srgbClr val="000000"/>
        </a:dk1>
        <a:lt1>
          <a:srgbClr val="FFFFFF"/>
        </a:lt1>
        <a:dk2>
          <a:srgbClr val="004359"/>
        </a:dk2>
        <a:lt2>
          <a:srgbClr val="808080"/>
        </a:lt2>
        <a:accent1>
          <a:srgbClr val="7FA1AC"/>
        </a:accent1>
        <a:accent2>
          <a:srgbClr val="004359"/>
        </a:accent2>
        <a:accent3>
          <a:srgbClr val="FFFFFF"/>
        </a:accent3>
        <a:accent4>
          <a:srgbClr val="000000"/>
        </a:accent4>
        <a:accent5>
          <a:srgbClr val="C0CDD2"/>
        </a:accent5>
        <a:accent6>
          <a:srgbClr val="003C50"/>
        </a:accent6>
        <a:hlink>
          <a:srgbClr val="4B4620"/>
        </a:hlink>
        <a:folHlink>
          <a:srgbClr val="B25D86"/>
        </a:folHlink>
      </a:clrScheme>
      <a:clrMap bg1="lt1" tx1="dk1" bg2="lt2" tx2="dk2" accent1="accent1" accent2="accent2" accent3="accent3" accent4="accent4" accent5="accent5" accent6="accent6" hlink="hlink" folHlink="folHlink"/>
    </a:extraClrScheme>
    <a:extraClrScheme>
      <a:clrScheme name="Custom Design 15">
        <a:dk1>
          <a:srgbClr val="000000"/>
        </a:dk1>
        <a:lt1>
          <a:srgbClr val="FFFFFF"/>
        </a:lt1>
        <a:dk2>
          <a:srgbClr val="004359"/>
        </a:dk2>
        <a:lt2>
          <a:srgbClr val="808080"/>
        </a:lt2>
        <a:accent1>
          <a:srgbClr val="7FA1AC"/>
        </a:accent1>
        <a:accent2>
          <a:srgbClr val="004359"/>
        </a:accent2>
        <a:accent3>
          <a:srgbClr val="FFFFFF"/>
        </a:accent3>
        <a:accent4>
          <a:srgbClr val="000000"/>
        </a:accent4>
        <a:accent5>
          <a:srgbClr val="C0CDD2"/>
        </a:accent5>
        <a:accent6>
          <a:srgbClr val="003C50"/>
        </a:accent6>
        <a:hlink>
          <a:srgbClr val="459CBD"/>
        </a:hlink>
        <a:folHlink>
          <a:srgbClr val="B25D8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31207</TotalTime>
  <Words>5199</Words>
  <Application>Microsoft Office PowerPoint</Application>
  <PresentationFormat>On-screen Show (4:3)</PresentationFormat>
  <Paragraphs>531</Paragraphs>
  <Slides>60</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60</vt:i4>
      </vt:variant>
    </vt:vector>
  </HeadingPairs>
  <TitlesOfParts>
    <vt:vector size="65" baseType="lpstr">
      <vt:lpstr>ＭＳ Ｐゴシック</vt:lpstr>
      <vt:lpstr>Arial</vt:lpstr>
      <vt:lpstr>Calibri</vt:lpstr>
      <vt:lpstr>Cambria Math</vt:lpstr>
      <vt:lpstr>Custom Design</vt:lpstr>
      <vt:lpstr>The Effect of Spending Cuts on Teenage Pregnancy</vt:lpstr>
      <vt:lpstr>PowerPoint Presentation</vt:lpstr>
      <vt:lpstr>Outline</vt:lpstr>
      <vt:lpstr>Why Tackle Teenage Pregnancy? (I)</vt:lpstr>
      <vt:lpstr>Why Tackle Teenage Pregnancy? (II)</vt:lpstr>
      <vt:lpstr>Why Tackle Teenage Pregnancy? (III)</vt:lpstr>
      <vt:lpstr>The Teenage Pregnancy Strategy (I)</vt:lpstr>
      <vt:lpstr>The Teenage Pregnancy Strategy (II)</vt:lpstr>
      <vt:lpstr>The Teenage Pregnancy Strategy (III)</vt:lpstr>
      <vt:lpstr>The Teenage Pregnancy Strategy (IV) </vt:lpstr>
      <vt:lpstr>The Teenage Pregnancy Strategy (V) </vt:lpstr>
      <vt:lpstr>Post-Strategy Outlook (I)</vt:lpstr>
      <vt:lpstr>Post-Strategy Outlook (III)</vt:lpstr>
      <vt:lpstr>Post-Strategy Outlook (IV)</vt:lpstr>
      <vt:lpstr>Post-Strategy Outlook (V)</vt:lpstr>
      <vt:lpstr>Post-Strategy Outlook (VI)</vt:lpstr>
      <vt:lpstr>Evidence Base (I)</vt:lpstr>
      <vt:lpstr>Evidence Base (II)</vt:lpstr>
      <vt:lpstr>Evidence Base (III)</vt:lpstr>
      <vt:lpstr>Evidence Base (IV)</vt:lpstr>
      <vt:lpstr>Evidence Base (V)</vt:lpstr>
      <vt:lpstr>Evidence Base (VI)</vt:lpstr>
      <vt:lpstr>Economics of Teen Pregnancy (I)</vt:lpstr>
      <vt:lpstr>Economics of Teen Pregnancy (II) </vt:lpstr>
      <vt:lpstr>Economics of Teen Pregnancy (III)</vt:lpstr>
      <vt:lpstr>(Behavioural) Economics of Teen Pregnancy</vt:lpstr>
      <vt:lpstr>Previous Evaluations: Wilkinson et al. (2006)</vt:lpstr>
      <vt:lpstr>Previous Evaluations: French et al. (2007)</vt:lpstr>
      <vt:lpstr>Previous Evaluations: DfES (2006)</vt:lpstr>
      <vt:lpstr>Previous Evaluations: Blackman (2013)</vt:lpstr>
      <vt:lpstr>Previous Evaluations: Wellings et al. (2016)</vt:lpstr>
      <vt:lpstr>Related Evidence (I)</vt:lpstr>
      <vt:lpstr>Related Evidence (II)</vt:lpstr>
      <vt:lpstr>Research Questions</vt:lpstr>
      <vt:lpstr>Data: Outcomes </vt:lpstr>
      <vt:lpstr>Data: Exposure</vt:lpstr>
      <vt:lpstr>Data: Exposure</vt:lpstr>
      <vt:lpstr>Data: Control Variables</vt:lpstr>
      <vt:lpstr>Data: Descriptive Statistics</vt:lpstr>
      <vt:lpstr>Methods</vt:lpstr>
      <vt:lpstr>Issues (I)</vt:lpstr>
      <vt:lpstr>Issues (II)</vt:lpstr>
      <vt:lpstr>Robustness Checks (I)</vt:lpstr>
      <vt:lpstr>Robustness Checks (II)</vt:lpstr>
      <vt:lpstr>Results: Baseline</vt:lpstr>
      <vt:lpstr>Results: Baseline</vt:lpstr>
      <vt:lpstr>Results: Baseline</vt:lpstr>
      <vt:lpstr>Results: Robustness Checks</vt:lpstr>
      <vt:lpstr>Summary (I)</vt:lpstr>
      <vt:lpstr>Summary (II)</vt:lpstr>
      <vt:lpstr>Limitations</vt:lpstr>
      <vt:lpstr>Media Response (I)</vt:lpstr>
      <vt:lpstr>Media Response (II)</vt:lpstr>
      <vt:lpstr>Media Response (III)</vt:lpstr>
      <vt:lpstr>Media Response (IV)</vt:lpstr>
      <vt:lpstr>Thank you</vt:lpstr>
      <vt:lpstr>References (I)</vt:lpstr>
      <vt:lpstr>References (II)</vt:lpstr>
      <vt:lpstr>References (III)</vt:lpstr>
      <vt:lpstr>References (IV)</vt:lpstr>
    </vt:vector>
  </TitlesOfParts>
  <Company>UCL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Simon Brown</dc:creator>
  <cp:lastModifiedBy>Bernard Gallagher</cp:lastModifiedBy>
  <cp:revision>1432</cp:revision>
  <cp:lastPrinted>2018-07-24T16:42:29Z</cp:lastPrinted>
  <dcterms:created xsi:type="dcterms:W3CDTF">2005-07-13T12:26:50Z</dcterms:created>
  <dcterms:modified xsi:type="dcterms:W3CDTF">2018-07-25T15:28:44Z</dcterms:modified>
</cp:coreProperties>
</file>